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75" r:id="rId3"/>
    <p:sldId id="277" r:id="rId4"/>
    <p:sldId id="257" r:id="rId5"/>
    <p:sldId id="261" r:id="rId6"/>
    <p:sldId id="263" r:id="rId7"/>
    <p:sldId id="260" r:id="rId8"/>
    <p:sldId id="273" r:id="rId9"/>
    <p:sldId id="262" r:id="rId10"/>
    <p:sldId id="264" r:id="rId11"/>
    <p:sldId id="272" r:id="rId12"/>
    <p:sldId id="265" r:id="rId13"/>
    <p:sldId id="266" r:id="rId14"/>
    <p:sldId id="267" r:id="rId15"/>
    <p:sldId id="278" r:id="rId16"/>
    <p:sldId id="268" r:id="rId17"/>
    <p:sldId id="269" r:id="rId18"/>
    <p:sldId id="279" r:id="rId19"/>
    <p:sldId id="276" r:id="rId20"/>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CC0066"/>
    <a:srgbClr val="CC0000"/>
    <a:srgbClr val="FF0000"/>
    <a:srgbClr val="00863D"/>
    <a:srgbClr val="CC6600"/>
    <a:srgbClr val="FF9900"/>
    <a:srgbClr val="D6009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3281" autoAdjust="0"/>
    <p:restoredTop sz="94590" autoAdjust="0"/>
  </p:normalViewPr>
  <p:slideViewPr>
    <p:cSldViewPr>
      <p:cViewPr varScale="1">
        <p:scale>
          <a:sx n="69" d="100"/>
          <a:sy n="69" d="100"/>
        </p:scale>
        <p:origin x="-1128" y="-102"/>
      </p:cViewPr>
      <p:guideLst>
        <p:guide orient="horz" pos="2160"/>
        <p:guide pos="2880"/>
      </p:guideLst>
    </p:cSldViewPr>
  </p:slideViewPr>
  <p:notesTextViewPr>
    <p:cViewPr>
      <p:scale>
        <a:sx n="1" d="1"/>
        <a:sy n="1" d="1"/>
      </p:scale>
      <p:origin x="0" y="0"/>
    </p:cViewPr>
  </p:notesTextViewPr>
  <p:notesViewPr>
    <p:cSldViewPr>
      <p:cViewPr varScale="1">
        <p:scale>
          <a:sx n="57" d="100"/>
          <a:sy n="57" d="100"/>
        </p:scale>
        <p:origin x="-178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8888B9-5724-4D7C-80FA-255C449CE174}" type="datetimeFigureOut">
              <a:rPr lang="es-CL" smtClean="0"/>
              <a:pPr/>
              <a:t>05-12-2016</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546C55-185D-4BE2-9467-24A25CACA90C}" type="slidenum">
              <a:rPr lang="es-CL" smtClean="0"/>
              <a:pPr/>
              <a:t>‹Nº›</a:t>
            </a:fld>
            <a:endParaRPr lang="es-CL"/>
          </a:p>
        </p:txBody>
      </p:sp>
    </p:spTree>
    <p:extLst>
      <p:ext uri="{BB962C8B-B14F-4D97-AF65-F5344CB8AC3E}">
        <p14:creationId xmlns="" xmlns:p14="http://schemas.microsoft.com/office/powerpoint/2010/main" val="1863684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1</a:t>
            </a:fld>
            <a:endParaRPr lang="es-CL"/>
          </a:p>
        </p:txBody>
      </p:sp>
    </p:spTree>
    <p:extLst>
      <p:ext uri="{BB962C8B-B14F-4D97-AF65-F5344CB8AC3E}">
        <p14:creationId xmlns="" xmlns:p14="http://schemas.microsoft.com/office/powerpoint/2010/main" val="7859673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11</a:t>
            </a:fld>
            <a:endParaRPr lang="es-CL"/>
          </a:p>
        </p:txBody>
      </p:sp>
    </p:spTree>
    <p:extLst>
      <p:ext uri="{BB962C8B-B14F-4D97-AF65-F5344CB8AC3E}">
        <p14:creationId xmlns="" xmlns:p14="http://schemas.microsoft.com/office/powerpoint/2010/main" val="2877516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lvl="0"/>
            <a:r>
              <a:rPr lang="es-ES" dirty="0"/>
              <a:t>El </a:t>
            </a:r>
            <a:r>
              <a:rPr lang="es-ES" b="1" dirty="0"/>
              <a:t>SOCIALISMO</a:t>
            </a:r>
            <a:r>
              <a:rPr lang="es-ES" dirty="0"/>
              <a:t> </a:t>
            </a:r>
            <a:r>
              <a:rPr lang="es-ES" dirty="0" smtClean="0"/>
              <a:t>Y LOS TRABAJADORES. </a:t>
            </a:r>
          </a:p>
          <a:p>
            <a:pPr lvl="0"/>
            <a:r>
              <a:rPr lang="es-ES" dirty="0" smtClean="0"/>
              <a:t>EL SOCIALISMO es </a:t>
            </a:r>
            <a:r>
              <a:rPr lang="es-ES" dirty="0"/>
              <a:t>gestado desde el capitalismo, el que genera explotación y guerras, trabajadores explotados y miseria.</a:t>
            </a:r>
            <a:endParaRPr lang="es-CL" dirty="0"/>
          </a:p>
          <a:p>
            <a:r>
              <a:rPr lang="es-ES" dirty="0"/>
              <a:t>La clase obrera es la más explotada en la sociedad capitalista.</a:t>
            </a:r>
            <a:endParaRPr lang="es-CL" dirty="0"/>
          </a:p>
          <a:p>
            <a:r>
              <a:rPr lang="es-ES" dirty="0" smtClean="0"/>
              <a:t>La unidad </a:t>
            </a:r>
            <a:r>
              <a:rPr lang="es-ES" dirty="0"/>
              <a:t>de los trabajadores es condición de la revolución socialista</a:t>
            </a:r>
            <a:r>
              <a:rPr lang="es-ES" dirty="0" smtClean="0"/>
              <a:t>.</a:t>
            </a:r>
          </a:p>
          <a:p>
            <a:r>
              <a:rPr lang="es-ES" dirty="0"/>
              <a:t>La conquista del Estado es condición de la revolución socialista. </a:t>
            </a:r>
            <a:endParaRPr lang="es-CL" dirty="0"/>
          </a:p>
          <a:p>
            <a:endParaRPr lang="es-ES" dirty="0" smtClean="0"/>
          </a:p>
          <a:p>
            <a:pPr lvl="0"/>
            <a:r>
              <a:rPr lang="es-ES" dirty="0"/>
              <a:t>El </a:t>
            </a:r>
            <a:r>
              <a:rPr lang="es-ES" b="1" dirty="0"/>
              <a:t>MARXISMO</a:t>
            </a:r>
            <a:r>
              <a:rPr lang="es-ES" dirty="0"/>
              <a:t> rectificado y ampliado es un método de interpretación sociológica. </a:t>
            </a:r>
            <a:endParaRPr lang="es-CL" dirty="0"/>
          </a:p>
          <a:p>
            <a:pPr lvl="0"/>
            <a:r>
              <a:rPr lang="es-ES" dirty="0"/>
              <a:t>El socialismo no son dogmas, es producto de la historia y de la experiencia de la clase trabajadora.</a:t>
            </a:r>
            <a:endParaRPr lang="es-CL" dirty="0"/>
          </a:p>
          <a:p>
            <a:r>
              <a:rPr lang="es-CL" dirty="0">
                <a:solidFill>
                  <a:schemeClr val="tx2"/>
                </a:solidFill>
                <a:latin typeface="Cooper Black" panose="0208090404030B020404" pitchFamily="18" charset="0"/>
              </a:rPr>
              <a:t>El socialismo puede ser influenciado paulatinamente por el marxismo, </a:t>
            </a:r>
            <a:r>
              <a:rPr lang="es-CL" dirty="0" smtClean="0">
                <a:solidFill>
                  <a:schemeClr val="tx2"/>
                </a:solidFill>
                <a:latin typeface="Cooper Black" panose="0208090404030B020404" pitchFamily="18" charset="0"/>
              </a:rPr>
              <a:t>el que </a:t>
            </a:r>
            <a:r>
              <a:rPr lang="es-CL" dirty="0">
                <a:solidFill>
                  <a:schemeClr val="tx2"/>
                </a:solidFill>
                <a:latin typeface="Cooper Black" panose="0208090404030B020404" pitchFamily="18" charset="0"/>
              </a:rPr>
              <a:t>va permeando </a:t>
            </a:r>
            <a:r>
              <a:rPr lang="es-CL" dirty="0" smtClean="0">
                <a:solidFill>
                  <a:schemeClr val="tx2"/>
                </a:solidFill>
                <a:latin typeface="Cooper Black" panose="0208090404030B020404" pitchFamily="18" charset="0"/>
              </a:rPr>
              <a:t>la conciencia </a:t>
            </a:r>
            <a:r>
              <a:rPr lang="es-CL" dirty="0">
                <a:solidFill>
                  <a:schemeClr val="tx2"/>
                </a:solidFill>
                <a:latin typeface="Cooper Black" panose="0208090404030B020404" pitchFamily="18" charset="0"/>
              </a:rPr>
              <a:t>de los militantes.</a:t>
            </a:r>
          </a:p>
          <a:p>
            <a:pPr lvl="0"/>
            <a:endParaRPr lang="es-ES" b="1" dirty="0" smtClean="0"/>
          </a:p>
          <a:p>
            <a:pPr lvl="0"/>
            <a:r>
              <a:rPr lang="es-ES" b="1" dirty="0" smtClean="0"/>
              <a:t>MODELO </a:t>
            </a:r>
            <a:r>
              <a:rPr lang="es-ES" b="1" dirty="0"/>
              <a:t>SOCIALISTA:</a:t>
            </a:r>
            <a:r>
              <a:rPr lang="es-ES" dirty="0"/>
              <a:t> fuerzas productivas y planificación al servicio de la humanidad. </a:t>
            </a:r>
            <a:endParaRPr lang="es-CL" dirty="0"/>
          </a:p>
          <a:p>
            <a:pPr lvl="0"/>
            <a:r>
              <a:rPr lang="es-ES" dirty="0"/>
              <a:t>El objetivo del socialismo es la socialización de los medios de producción, fundamento de una economía planificada para satisfacer las necesidades humanas.</a:t>
            </a:r>
            <a:endParaRPr lang="es-CL" dirty="0"/>
          </a:p>
          <a:p>
            <a:endParaRPr lang="es-ES" dirty="0" smtClean="0"/>
          </a:p>
          <a:p>
            <a:pPr lvl="0"/>
            <a:r>
              <a:rPr lang="es-ES" b="1" dirty="0"/>
              <a:t>LATINOAMERICANISMO</a:t>
            </a:r>
            <a:endParaRPr lang="es-CL" dirty="0"/>
          </a:p>
          <a:p>
            <a:pPr lvl="0"/>
            <a:r>
              <a:rPr lang="es-ES" dirty="0"/>
              <a:t>Las burguesías latinoamericanas han sido incapaces de hacer la revolución burguesa (reforma agraria e industrialización). Son dependientes del imperialismo.</a:t>
            </a:r>
            <a:endParaRPr lang="es-CL" dirty="0"/>
          </a:p>
          <a:p>
            <a:pPr lvl="0"/>
            <a:r>
              <a:rPr lang="es-ES" dirty="0"/>
              <a:t>Imprescindible unidad continental: ningún país por sí solo pude liberarse del dominio imperialista ni construir el socialismo.</a:t>
            </a:r>
            <a:endParaRPr lang="es-CL" dirty="0"/>
          </a:p>
          <a:p>
            <a:endParaRPr lang="es-CL"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12</a:t>
            </a:fld>
            <a:endParaRPr lang="es-CL"/>
          </a:p>
        </p:txBody>
      </p:sp>
    </p:spTree>
    <p:extLst>
      <p:ext uri="{BB962C8B-B14F-4D97-AF65-F5344CB8AC3E}">
        <p14:creationId xmlns="" xmlns:p14="http://schemas.microsoft.com/office/powerpoint/2010/main" val="13478264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lvl="0"/>
            <a:r>
              <a:rPr lang="es-ES" b="1" dirty="0"/>
              <a:t>HUMANISMO SOCIALISTA</a:t>
            </a:r>
            <a:r>
              <a:rPr lang="es-ES" dirty="0"/>
              <a:t> es la valoración integral de la persona humana frente a la deshumanización del hombre y a la deformación de todas las clases sociales.</a:t>
            </a:r>
            <a:endParaRPr lang="es-CL" dirty="0"/>
          </a:p>
          <a:p>
            <a:pPr lvl="0"/>
            <a:r>
              <a:rPr lang="es-ES" dirty="0"/>
              <a:t>El socialismo es, en su esencia, humanismo. </a:t>
            </a:r>
            <a:endParaRPr lang="es-CL" dirty="0"/>
          </a:p>
          <a:p>
            <a:pPr lvl="0"/>
            <a:r>
              <a:rPr lang="es-ES" dirty="0"/>
              <a:t>El socialismo da sentido plenamente humano a las conquistas políticas de la burguesía.</a:t>
            </a:r>
            <a:endParaRPr lang="es-CL" dirty="0"/>
          </a:p>
          <a:p>
            <a:pPr lvl="0"/>
            <a:r>
              <a:rPr lang="es-ES" dirty="0"/>
              <a:t>Crítica radical a la degeneración burocrática, represiva y totalitaria de la Revolución Rusa.</a:t>
            </a:r>
            <a:endParaRPr lang="es-CL" dirty="0"/>
          </a:p>
          <a:p>
            <a:pPr lvl="0"/>
            <a:r>
              <a:rPr lang="es-ES" dirty="0"/>
              <a:t>No se llega al socialismo negando la libertad de los trabajadores, ni reglamentando las conciencias ni controlando la vida espiritual y política de las personas</a:t>
            </a:r>
            <a:r>
              <a:rPr lang="es-ES" dirty="0" smtClean="0"/>
              <a:t>.</a:t>
            </a:r>
          </a:p>
          <a:p>
            <a:pPr lvl="0"/>
            <a:endParaRPr lang="es-ES" dirty="0"/>
          </a:p>
          <a:p>
            <a:pPr lvl="0"/>
            <a:r>
              <a:rPr lang="es-ES" b="1" dirty="0"/>
              <a:t>CARÁCTER REVOLUCIONARIO DE LA POLÍTICA SOCIALISTA</a:t>
            </a:r>
            <a:endParaRPr lang="es-CL" dirty="0"/>
          </a:p>
          <a:p>
            <a:pPr lvl="0"/>
            <a:r>
              <a:rPr lang="es-ES" dirty="0"/>
              <a:t>El socialismo es revolucionario  por la naturaleza de su impulso histórico, no por los medios que emplee.</a:t>
            </a:r>
            <a:endParaRPr lang="es-CL" dirty="0"/>
          </a:p>
          <a:p>
            <a:pPr lvl="0"/>
            <a:r>
              <a:rPr lang="es-ES" dirty="0"/>
              <a:t>El desplazamiento del poder de los capitalistas por los trabajadores se hará en la forma que determine su resistencia al socialismo.</a:t>
            </a:r>
            <a:endParaRPr lang="es-CL" dirty="0"/>
          </a:p>
          <a:p>
            <a:pPr lvl="0"/>
            <a:r>
              <a:rPr lang="es-ES" dirty="0"/>
              <a:t>Las condiciones objetivas y subjetivas de cada país son determinantes del carácter del proceso revolucionario.</a:t>
            </a:r>
            <a:endParaRPr lang="es-CL" dirty="0"/>
          </a:p>
          <a:p>
            <a:pPr lvl="0"/>
            <a:r>
              <a:rPr lang="es-ES" dirty="0"/>
              <a:t>Los socialistas subordinan los medios a los fines.</a:t>
            </a:r>
            <a:endParaRPr lang="es-CL" dirty="0"/>
          </a:p>
          <a:p>
            <a:pPr lvl="0"/>
            <a:endParaRPr lang="es-CL"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13</a:t>
            </a:fld>
            <a:endParaRPr lang="es-CL"/>
          </a:p>
        </p:txBody>
      </p:sp>
    </p:spTree>
    <p:extLst>
      <p:ext uri="{BB962C8B-B14F-4D97-AF65-F5344CB8AC3E}">
        <p14:creationId xmlns="" xmlns:p14="http://schemas.microsoft.com/office/powerpoint/2010/main" val="41457529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b="1" dirty="0"/>
              <a:t>UNIDAD DE LA IZQUIERDA.</a:t>
            </a:r>
            <a:r>
              <a:rPr lang="es-ES" dirty="0"/>
              <a:t> Tras la participación del PS en el Frente Popular y de la crisis que le sobrevino, su reunificación y la tesis del Frente de Trabajadores (1953-1956) dieron sustento político a la unidad de la izquierda y a la constitución del </a:t>
            </a:r>
            <a:r>
              <a:rPr lang="es-ES" dirty="0" err="1"/>
              <a:t>Frap</a:t>
            </a:r>
            <a:r>
              <a:rPr lang="es-ES" dirty="0"/>
              <a:t> (1957) y de la Unidad Popular (1969), y a las candidaturas de Allende en 1958, 1964 y 1969</a:t>
            </a:r>
            <a:r>
              <a:rPr lang="es-ES" dirty="0" smtClean="0"/>
              <a:t>.</a:t>
            </a:r>
          </a:p>
          <a:p>
            <a:endParaRPr lang="es-ES" dirty="0"/>
          </a:p>
          <a:p>
            <a:endParaRPr lang="es-CL"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14</a:t>
            </a:fld>
            <a:endParaRPr lang="es-CL"/>
          </a:p>
        </p:txBody>
      </p:sp>
    </p:spTree>
    <p:extLst>
      <p:ext uri="{BB962C8B-B14F-4D97-AF65-F5344CB8AC3E}">
        <p14:creationId xmlns="" xmlns:p14="http://schemas.microsoft.com/office/powerpoint/2010/main" val="378228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lvl="0"/>
            <a:r>
              <a:rPr lang="es-ES" sz="1400" b="1" dirty="0"/>
              <a:t>REVOLUCIÓN SOCIALISTA, OPCIÓN INMEDIATA</a:t>
            </a:r>
            <a:r>
              <a:rPr lang="es-ES" sz="1400" dirty="0"/>
              <a:t>. La influencia de la revolución cubana (1959…) y del guevarismo (congreso de 1967) devino en una predominante interpretación teórica reduccionista del proceso cubano, que se proyectó en la ilusión de la revolución socialista </a:t>
            </a:r>
            <a:r>
              <a:rPr lang="es-ES" sz="1400" dirty="0" smtClean="0"/>
              <a:t>inminente, sentimientos ratificados tras la muerte del </a:t>
            </a:r>
            <a:r>
              <a:rPr lang="es-ES" sz="1400" dirty="0" err="1" smtClean="0"/>
              <a:t>Ché</a:t>
            </a:r>
            <a:r>
              <a:rPr lang="es-ES" sz="1400" dirty="0" smtClean="0"/>
              <a:t> en 1967).</a:t>
            </a:r>
          </a:p>
          <a:p>
            <a:pPr lvl="0" algn="ctr"/>
            <a:r>
              <a:rPr lang="es-ES" sz="1400" dirty="0" smtClean="0"/>
              <a:t>JUVENTUD --- CAMINO CORTO --- HOMBRE NUEVO</a:t>
            </a:r>
            <a:endParaRPr lang="es-CL" sz="1400" dirty="0"/>
          </a:p>
          <a:p>
            <a:endParaRPr lang="es-ES" sz="800" dirty="0" smtClean="0"/>
          </a:p>
          <a:p>
            <a:pPr lvl="0"/>
            <a:r>
              <a:rPr lang="es-ES" sz="1400" b="1" dirty="0"/>
              <a:t>MARXISMO-LENINISMO.</a:t>
            </a:r>
            <a:r>
              <a:rPr lang="es-ES" sz="1400" dirty="0"/>
              <a:t> Adscripción progresiva a las concepciones leninistas, básicamente al centralismo democrático y al sesgo pragmático que se reconocía en la capacidad política de Lenin (congresos de </a:t>
            </a:r>
            <a:r>
              <a:rPr lang="es-ES" sz="1400" dirty="0" smtClean="0"/>
              <a:t>1965, Conferencia de Organización y nuevos Estatutos, 1966; Congreso de </a:t>
            </a:r>
            <a:r>
              <a:rPr lang="es-ES" sz="1400" dirty="0"/>
              <a:t>1967).</a:t>
            </a:r>
            <a:endParaRPr lang="es-CL" sz="1400" dirty="0"/>
          </a:p>
          <a:p>
            <a:endParaRPr lang="es-ES" sz="800" dirty="0" smtClean="0"/>
          </a:p>
          <a:p>
            <a:pPr lvl="0"/>
            <a:r>
              <a:rPr lang="es-ES" sz="1400" b="1" dirty="0"/>
              <a:t>VÍA CHILENA AL SOCIALISMO</a:t>
            </a:r>
            <a:r>
              <a:rPr lang="es-ES" sz="1400" dirty="0"/>
              <a:t> (vía pacífica o no armada). Tesis allendista que encuentra sus raíces en la idea de Eugenio González de que “el socialismo debe adecuar su política a las condiciones concretas y aprovechar las posibilidades” que se le ofrecen (1947), que se consolida a partir de la elección de 1964 y cristaliza en el gobierno de la Unidad Popular (1970-1973).</a:t>
            </a:r>
            <a:endParaRPr lang="es-CL" sz="1400" dirty="0"/>
          </a:p>
          <a:p>
            <a:endParaRPr lang="es-CL"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16</a:t>
            </a:fld>
            <a:endParaRPr lang="es-CL"/>
          </a:p>
        </p:txBody>
      </p:sp>
    </p:spTree>
    <p:extLst>
      <p:ext uri="{BB962C8B-B14F-4D97-AF65-F5344CB8AC3E}">
        <p14:creationId xmlns="" xmlns:p14="http://schemas.microsoft.com/office/powerpoint/2010/main" val="10602997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sz="1400" b="1" dirty="0" smtClean="0"/>
              <a:t>DERECHOS </a:t>
            </a:r>
            <a:r>
              <a:rPr lang="es-ES" sz="1400" b="1" dirty="0"/>
              <a:t>HUMANOS.</a:t>
            </a:r>
            <a:r>
              <a:rPr lang="es-ES" sz="1400" dirty="0"/>
              <a:t> Adquieren centralidad y carácter de principio en el Partido, a consecuencia del golpe y las atrocidades represivas de la dictadura. Es un concepto que, hasta entonces, había estado prácticamente ausente de los planteamientos ideológicos y programáticos de todos los partidos políticos chilenos</a:t>
            </a:r>
            <a:r>
              <a:rPr lang="es-ES" sz="1400" dirty="0" smtClean="0"/>
              <a:t>.</a:t>
            </a:r>
          </a:p>
          <a:p>
            <a:endParaRPr lang="es-CL" sz="1400" dirty="0"/>
          </a:p>
          <a:p>
            <a:r>
              <a:rPr lang="es-ES" sz="1400" b="1" dirty="0" smtClean="0"/>
              <a:t>REVALORACIÓN </a:t>
            </a:r>
            <a:r>
              <a:rPr lang="es-ES" sz="1400" b="1" dirty="0"/>
              <a:t>DE LA DEMOCRACIA POLÍTICA </a:t>
            </a:r>
            <a:r>
              <a:rPr lang="es-ES" sz="1400" dirty="0"/>
              <a:t>y sus expresiones institucionales.</a:t>
            </a:r>
            <a:r>
              <a:rPr lang="es-ES" sz="1400" b="1" dirty="0"/>
              <a:t> </a:t>
            </a:r>
            <a:r>
              <a:rPr lang="es-ES" sz="1400" dirty="0"/>
              <a:t>A partir de la derrota de Pinochet en el plebiscito de 1988 y el término de la dictadura (triunfo de Aylwin en 1989), el PS se reunifica y enfatiza su adhesión a los procedimientos democráticos, en un grado que no había reconocido desde su fundación.</a:t>
            </a:r>
            <a:endParaRPr lang="es-CL" sz="1400" dirty="0"/>
          </a:p>
          <a:p>
            <a:endParaRPr lang="es-ES" sz="1400" b="1" dirty="0" smtClean="0"/>
          </a:p>
          <a:p>
            <a:r>
              <a:rPr lang="es-ES" sz="1400" b="1" dirty="0"/>
              <a:t>ALIANZA </a:t>
            </a:r>
            <a:r>
              <a:rPr lang="es-ES" sz="1400" b="1" dirty="0" smtClean="0"/>
              <a:t>ENTRE LA </a:t>
            </a:r>
            <a:r>
              <a:rPr lang="es-ES" sz="1400" b="1" dirty="0"/>
              <a:t>IZQUIERDA Y EL CENTRO.</a:t>
            </a:r>
            <a:r>
              <a:rPr lang="es-ES" sz="1400" dirty="0"/>
              <a:t> La conformación de la Concertación (1989) y su prolongación en la Nueva Mayoría, ha significado la ampliación de la izquierda hacia la alianza de centroizquierda, permitiendo superar el esquema de los tres tercios de la política chilena, que imposibilitó sostener el proyecto socialista de la izquierda en 1973.</a:t>
            </a:r>
            <a:endParaRPr lang="es-CL" sz="1400"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17</a:t>
            </a:fld>
            <a:endParaRPr lang="es-CL"/>
          </a:p>
        </p:txBody>
      </p:sp>
    </p:spTree>
    <p:extLst>
      <p:ext uri="{BB962C8B-B14F-4D97-AF65-F5344CB8AC3E}">
        <p14:creationId xmlns="" xmlns:p14="http://schemas.microsoft.com/office/powerpoint/2010/main" val="16093551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10"/>
          </p:nvPr>
        </p:nvSpPr>
        <p:spPr/>
        <p:txBody>
          <a:bodyPr/>
          <a:lstStyle/>
          <a:p>
            <a:fld id="{7F546C55-185D-4BE2-9467-24A25CACA90C}" type="slidenum">
              <a:rPr lang="es-CL" smtClean="0"/>
              <a:pPr/>
              <a:t>18</a:t>
            </a:fld>
            <a:endParaRPr lang="es-CL"/>
          </a:p>
        </p:txBody>
      </p:sp>
    </p:spTree>
    <p:extLst>
      <p:ext uri="{BB962C8B-B14F-4D97-AF65-F5344CB8AC3E}">
        <p14:creationId xmlns="" xmlns:p14="http://schemas.microsoft.com/office/powerpoint/2010/main" val="25257848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19</a:t>
            </a:fld>
            <a:endParaRPr lang="es-CL"/>
          </a:p>
        </p:txBody>
      </p:sp>
    </p:spTree>
    <p:extLst>
      <p:ext uri="{BB962C8B-B14F-4D97-AF65-F5344CB8AC3E}">
        <p14:creationId xmlns="" xmlns:p14="http://schemas.microsoft.com/office/powerpoint/2010/main" val="1767329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2</a:t>
            </a:fld>
            <a:endParaRPr lang="es-CL"/>
          </a:p>
        </p:txBody>
      </p:sp>
    </p:spTree>
    <p:extLst>
      <p:ext uri="{BB962C8B-B14F-4D97-AF65-F5344CB8AC3E}">
        <p14:creationId xmlns="" xmlns:p14="http://schemas.microsoft.com/office/powerpoint/2010/main" val="2081088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4</a:t>
            </a:fld>
            <a:endParaRPr lang="es-CL"/>
          </a:p>
        </p:txBody>
      </p:sp>
    </p:spTree>
    <p:extLst>
      <p:ext uri="{BB962C8B-B14F-4D97-AF65-F5344CB8AC3E}">
        <p14:creationId xmlns="" xmlns:p14="http://schemas.microsoft.com/office/powerpoint/2010/main" val="1961795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5</a:t>
            </a:fld>
            <a:endParaRPr lang="es-CL"/>
          </a:p>
        </p:txBody>
      </p:sp>
    </p:spTree>
    <p:extLst>
      <p:ext uri="{BB962C8B-B14F-4D97-AF65-F5344CB8AC3E}">
        <p14:creationId xmlns="" xmlns:p14="http://schemas.microsoft.com/office/powerpoint/2010/main" val="2372066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6</a:t>
            </a:fld>
            <a:endParaRPr lang="es-CL"/>
          </a:p>
        </p:txBody>
      </p:sp>
    </p:spTree>
    <p:extLst>
      <p:ext uri="{BB962C8B-B14F-4D97-AF65-F5344CB8AC3E}">
        <p14:creationId xmlns="" xmlns:p14="http://schemas.microsoft.com/office/powerpoint/2010/main" val="2561870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sz="1400" b="1" dirty="0" smtClean="0"/>
              <a:t>Fuerte personalización a lo largo de la trayectoria del PS</a:t>
            </a:r>
            <a:endParaRPr lang="es-CL" sz="1400" b="1"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7</a:t>
            </a:fld>
            <a:endParaRPr lang="es-CL"/>
          </a:p>
        </p:txBody>
      </p:sp>
    </p:spTree>
    <p:extLst>
      <p:ext uri="{BB962C8B-B14F-4D97-AF65-F5344CB8AC3E}">
        <p14:creationId xmlns="" xmlns:p14="http://schemas.microsoft.com/office/powerpoint/2010/main" val="2484605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sz="1400" b="1" dirty="0" smtClean="0"/>
              <a:t>Liberales?</a:t>
            </a:r>
            <a:r>
              <a:rPr lang="es-ES" sz="1400" b="1" baseline="0" dirty="0" smtClean="0"/>
              <a:t> Tecnocráticas? Posmodernas?</a:t>
            </a:r>
            <a:endParaRPr lang="es-CL" sz="1400" b="1"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8</a:t>
            </a:fld>
            <a:endParaRPr lang="es-CL"/>
          </a:p>
        </p:txBody>
      </p:sp>
    </p:spTree>
    <p:extLst>
      <p:ext uri="{BB962C8B-B14F-4D97-AF65-F5344CB8AC3E}">
        <p14:creationId xmlns="" xmlns:p14="http://schemas.microsoft.com/office/powerpoint/2010/main" val="10243547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400" b="1" dirty="0" smtClean="0"/>
              <a:t>Este documente es expresión de la madurez de las ideas socialistas que se venían posicionando desde mediados del S. XIX y especialmente desde inicios del S. XX.</a:t>
            </a:r>
            <a:endParaRPr lang="es-CL" sz="1400" dirty="0" smtClean="0"/>
          </a:p>
          <a:p>
            <a:endParaRPr lang="es-CL" dirty="0"/>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9</a:t>
            </a:fld>
            <a:endParaRPr lang="es-CL"/>
          </a:p>
        </p:txBody>
      </p:sp>
    </p:spTree>
    <p:extLst>
      <p:ext uri="{BB962C8B-B14F-4D97-AF65-F5344CB8AC3E}">
        <p14:creationId xmlns="" xmlns:p14="http://schemas.microsoft.com/office/powerpoint/2010/main" val="10772147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a:p>
        </p:txBody>
      </p:sp>
      <p:sp>
        <p:nvSpPr>
          <p:cNvPr id="4" name="3 Marcador de número de diapositiva"/>
          <p:cNvSpPr>
            <a:spLocks noGrp="1"/>
          </p:cNvSpPr>
          <p:nvPr>
            <p:ph type="sldNum" sz="quarter" idx="10"/>
          </p:nvPr>
        </p:nvSpPr>
        <p:spPr/>
        <p:txBody>
          <a:bodyPr/>
          <a:lstStyle/>
          <a:p>
            <a:fld id="{7F546C55-185D-4BE2-9467-24A25CACA90C}" type="slidenum">
              <a:rPr lang="es-CL" smtClean="0"/>
              <a:pPr/>
              <a:t>10</a:t>
            </a:fld>
            <a:endParaRPr lang="es-CL"/>
          </a:p>
        </p:txBody>
      </p:sp>
    </p:spTree>
    <p:extLst>
      <p:ext uri="{BB962C8B-B14F-4D97-AF65-F5344CB8AC3E}">
        <p14:creationId xmlns="" xmlns:p14="http://schemas.microsoft.com/office/powerpoint/2010/main" val="4107516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6600069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3738407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3512539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371183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348139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1788644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801007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3273599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242037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4064058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E22C7F2-D3E0-4F6B-88A1-9E10E4718596}" type="datetimeFigureOut">
              <a:rPr lang="es-CL" smtClean="0"/>
              <a:pPr/>
              <a:t>05-12-2016</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204398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22C7F2-D3E0-4F6B-88A1-9E10E4718596}" type="datetimeFigureOut">
              <a:rPr lang="es-CL" smtClean="0"/>
              <a:pPr/>
              <a:t>05-12-2016</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BB8A10-1AFD-49AA-9017-F2393B473B40}" type="slidenum">
              <a:rPr lang="es-CL" smtClean="0"/>
              <a:pPr/>
              <a:t>‹Nº›</a:t>
            </a:fld>
            <a:endParaRPr lang="es-CL"/>
          </a:p>
        </p:txBody>
      </p:sp>
    </p:spTree>
    <p:extLst>
      <p:ext uri="{BB962C8B-B14F-4D97-AF65-F5344CB8AC3E}">
        <p14:creationId xmlns="" xmlns:p14="http://schemas.microsoft.com/office/powerpoint/2010/main" val="3126884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flipV="1">
            <a:off x="539552" y="-41914"/>
            <a:ext cx="8208912" cy="45719"/>
          </a:xfrm>
        </p:spPr>
        <p:txBody>
          <a:bodyPr>
            <a:normAutofit fontScale="90000"/>
          </a:bodyPr>
          <a:lstStyle/>
          <a:p>
            <a:endParaRPr lang="es-CL" dirty="0"/>
          </a:p>
        </p:txBody>
      </p:sp>
      <p:sp>
        <p:nvSpPr>
          <p:cNvPr id="3" name="2 Subtítulo"/>
          <p:cNvSpPr>
            <a:spLocks noGrp="1"/>
          </p:cNvSpPr>
          <p:nvPr>
            <p:ph type="subTitle" idx="1"/>
          </p:nvPr>
        </p:nvSpPr>
        <p:spPr>
          <a:xfrm>
            <a:off x="0" y="-531440"/>
            <a:ext cx="9144000" cy="7272808"/>
          </a:xfrm>
          <a:ln/>
        </p:spPr>
        <p:style>
          <a:lnRef idx="1">
            <a:schemeClr val="accent3"/>
          </a:lnRef>
          <a:fillRef idx="2">
            <a:schemeClr val="accent3"/>
          </a:fillRef>
          <a:effectRef idx="1">
            <a:schemeClr val="accent3"/>
          </a:effectRef>
          <a:fontRef idx="minor">
            <a:schemeClr val="dk1"/>
          </a:fontRef>
        </p:style>
        <p:txBody>
          <a:bodyPr>
            <a:normAutofit/>
          </a:bodyPr>
          <a:lstStyle/>
          <a:p>
            <a:endParaRPr lang="es-CL" dirty="0" smtClean="0"/>
          </a:p>
          <a:p>
            <a:endParaRPr lang="es-CL" baseline="10000" dirty="0">
              <a:solidFill>
                <a:schemeClr val="tx1">
                  <a:lumMod val="50000"/>
                  <a:lumOff val="50000"/>
                </a:schemeClr>
              </a:solidFill>
            </a:endParaRPr>
          </a:p>
          <a:p>
            <a:endParaRPr lang="es-CL" dirty="0" smtClean="0"/>
          </a:p>
          <a:p>
            <a:pPr>
              <a:buSzPct val="200000"/>
            </a:pPr>
            <a:r>
              <a:rPr lang="es-CL" sz="6000" dirty="0" smtClean="0">
                <a:solidFill>
                  <a:srgbClr val="FF0000"/>
                </a:solidFill>
                <a:effectLst>
                  <a:outerShdw blurRad="38100" dist="38100" dir="2700000" algn="tl">
                    <a:srgbClr val="000000">
                      <a:alpha val="43137"/>
                    </a:srgbClr>
                  </a:outerShdw>
                </a:effectLst>
                <a:latin typeface="Arial Black" panose="020B0A04020102020204" pitchFamily="34" charset="0"/>
              </a:rPr>
              <a:t>CONSTANTES DEL </a:t>
            </a:r>
          </a:p>
          <a:p>
            <a:pPr>
              <a:buSzPct val="200000"/>
            </a:pPr>
            <a:r>
              <a:rPr lang="es-ES" sz="6000" kern="1300" dirty="0" smtClean="0">
                <a:solidFill>
                  <a:srgbClr val="FF0000"/>
                </a:solidFill>
                <a:effectLst>
                  <a:outerShdw blurRad="38100" dist="38100" dir="2700000" algn="tl">
                    <a:srgbClr val="000000">
                      <a:alpha val="43137"/>
                    </a:srgbClr>
                  </a:outerShdw>
                </a:effectLst>
                <a:latin typeface="Arial Black" panose="020B0A04020102020204" pitchFamily="34" charset="0"/>
              </a:rPr>
              <a:t>PENSAMIENTO</a:t>
            </a:r>
            <a:endParaRPr lang="es-CL" sz="6000" kern="1300" dirty="0" smtClean="0">
              <a:solidFill>
                <a:srgbClr val="FF0000"/>
              </a:solidFill>
              <a:effectLst>
                <a:outerShdw blurRad="38100" dist="38100" dir="2700000" algn="tl">
                  <a:srgbClr val="000000">
                    <a:alpha val="43137"/>
                  </a:srgbClr>
                </a:outerShdw>
              </a:effectLst>
              <a:latin typeface="Arial Black" panose="020B0A04020102020204" pitchFamily="34" charset="0"/>
            </a:endParaRPr>
          </a:p>
          <a:p>
            <a:pPr>
              <a:buSzPct val="200000"/>
            </a:pPr>
            <a:r>
              <a:rPr lang="es-CL" sz="6000" smtClean="0">
                <a:solidFill>
                  <a:srgbClr val="FF0000"/>
                </a:solidFill>
                <a:effectLst>
                  <a:outerShdw blurRad="38100" dist="38100" dir="2700000" algn="tl">
                    <a:srgbClr val="000000">
                      <a:alpha val="43137"/>
                    </a:srgbClr>
                  </a:outerShdw>
                </a:effectLst>
                <a:latin typeface="Arial Black" panose="020B0A04020102020204" pitchFamily="34" charset="0"/>
              </a:rPr>
              <a:t>SOCIALISTA </a:t>
            </a:r>
            <a:r>
              <a:rPr lang="es-CL" sz="6000" dirty="0" smtClean="0">
                <a:solidFill>
                  <a:srgbClr val="FF0000"/>
                </a:solidFill>
                <a:effectLst>
                  <a:outerShdw blurRad="38100" dist="38100" dir="2700000" algn="tl">
                    <a:srgbClr val="000000">
                      <a:alpha val="43137"/>
                    </a:srgbClr>
                  </a:outerShdw>
                </a:effectLst>
                <a:latin typeface="Arial Black" panose="020B0A04020102020204" pitchFamily="34" charset="0"/>
              </a:rPr>
              <a:t>CHILENO</a:t>
            </a:r>
          </a:p>
          <a:p>
            <a:endParaRPr lang="es-CL" dirty="0"/>
          </a:p>
        </p:txBody>
      </p:sp>
    </p:spTree>
    <p:extLst>
      <p:ext uri="{BB962C8B-B14F-4D97-AF65-F5344CB8AC3E}">
        <p14:creationId xmlns="" xmlns:p14="http://schemas.microsoft.com/office/powerpoint/2010/main" val="20574477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80728"/>
          </a:xfrm>
          <a:solidFill>
            <a:srgbClr val="0070C0"/>
          </a:solidFill>
        </p:spPr>
        <p:txBody>
          <a:bodyPr>
            <a:normAutofit/>
          </a:bodyPr>
          <a:lstStyle/>
          <a:p>
            <a:r>
              <a:rPr lang="es-CL" dirty="0" smtClean="0">
                <a:solidFill>
                  <a:schemeClr val="bg1"/>
                </a:solidFill>
              </a:rPr>
              <a:t>ETAPA INICIAL DEL PS</a:t>
            </a:r>
            <a:endParaRPr lang="es-CL" dirty="0">
              <a:solidFill>
                <a:schemeClr val="bg1"/>
              </a:solidFill>
            </a:endParaRPr>
          </a:p>
        </p:txBody>
      </p:sp>
      <p:sp>
        <p:nvSpPr>
          <p:cNvPr id="3" name="Marcador de contenido 2"/>
          <p:cNvSpPr>
            <a:spLocks noGrp="1"/>
          </p:cNvSpPr>
          <p:nvPr>
            <p:ph idx="1"/>
          </p:nvPr>
        </p:nvSpPr>
        <p:spPr>
          <a:xfrm>
            <a:off x="0" y="990124"/>
            <a:ext cx="9144000" cy="5867875"/>
          </a:xfrm>
          <a:solidFill>
            <a:schemeClr val="tx2">
              <a:lumMod val="20000"/>
              <a:lumOff val="80000"/>
            </a:schemeClr>
          </a:solidFill>
        </p:spPr>
        <p:txBody>
          <a:bodyPr>
            <a:normAutofit fontScale="77500" lnSpcReduction="20000"/>
          </a:bodyPr>
          <a:lstStyle/>
          <a:p>
            <a:endParaRPr lang="es-CL" sz="1300" dirty="0" smtClean="0"/>
          </a:p>
          <a:p>
            <a:r>
              <a:rPr lang="es-CL" dirty="0" smtClean="0"/>
              <a:t>Protagonista de </a:t>
            </a:r>
            <a:r>
              <a:rPr lang="es-CL" dirty="0"/>
              <a:t>la lucha social y </a:t>
            </a:r>
            <a:r>
              <a:rPr lang="es-CL" dirty="0" smtClean="0"/>
              <a:t>política</a:t>
            </a:r>
            <a:r>
              <a:rPr lang="es-CL" dirty="0"/>
              <a:t>.</a:t>
            </a:r>
          </a:p>
          <a:p>
            <a:r>
              <a:rPr lang="es-CL" dirty="0"/>
              <a:t>Protagonista en el movimiento sindical.</a:t>
            </a:r>
          </a:p>
          <a:p>
            <a:r>
              <a:rPr lang="es-CL" dirty="0" smtClean="0"/>
              <a:t>Primeros </a:t>
            </a:r>
            <a:r>
              <a:rPr lang="es-CL" dirty="0"/>
              <a:t>ensayos aliancistas con fuerzas de izquierda.</a:t>
            </a:r>
          </a:p>
          <a:p>
            <a:endParaRPr lang="es-CL" dirty="0"/>
          </a:p>
          <a:p>
            <a:endParaRPr lang="es-CL" dirty="0" smtClean="0"/>
          </a:p>
          <a:p>
            <a:endParaRPr lang="es-CL" dirty="0"/>
          </a:p>
          <a:p>
            <a:r>
              <a:rPr lang="es-CL" dirty="0"/>
              <a:t>R</a:t>
            </a:r>
            <a:r>
              <a:rPr lang="es-CL" dirty="0" smtClean="0"/>
              <a:t>ealizaciones</a:t>
            </a:r>
            <a:r>
              <a:rPr lang="es-CL" dirty="0"/>
              <a:t>: </a:t>
            </a:r>
            <a:r>
              <a:rPr lang="es-CL" dirty="0" err="1" smtClean="0"/>
              <a:t>Corfo</a:t>
            </a:r>
            <a:r>
              <a:rPr lang="es-CL" dirty="0" smtClean="0"/>
              <a:t> (</a:t>
            </a:r>
            <a:r>
              <a:rPr lang="es-CL" dirty="0" err="1" smtClean="0"/>
              <a:t>Schnacke</a:t>
            </a:r>
            <a:r>
              <a:rPr lang="es-CL" dirty="0" smtClean="0"/>
              <a:t>), Salud (Allende).</a:t>
            </a:r>
            <a:endParaRPr lang="es-CL" dirty="0"/>
          </a:p>
          <a:p>
            <a:r>
              <a:rPr lang="es-CL" dirty="0"/>
              <a:t>Rupturas y crisis (absorción burocrática, corrupción, dispersión, declinación</a:t>
            </a:r>
            <a:r>
              <a:rPr lang="es-CL" dirty="0" smtClean="0"/>
              <a:t>).</a:t>
            </a:r>
          </a:p>
          <a:p>
            <a:endParaRPr lang="es-CL" dirty="0"/>
          </a:p>
          <a:p>
            <a:endParaRPr lang="es-CL" dirty="0"/>
          </a:p>
          <a:p>
            <a:pPr marL="0" indent="0">
              <a:buNone/>
            </a:pPr>
            <a:endParaRPr lang="es-CL" dirty="0"/>
          </a:p>
          <a:p>
            <a:r>
              <a:rPr lang="es-CL" b="1" dirty="0"/>
              <a:t>RENACE EL PS IMPULSADO POR SU JUVENTUD </a:t>
            </a:r>
            <a:r>
              <a:rPr lang="es-CL" dirty="0"/>
              <a:t>(</a:t>
            </a:r>
            <a:r>
              <a:rPr lang="es-CL" dirty="0" err="1"/>
              <a:t>Ampuero</a:t>
            </a:r>
            <a:r>
              <a:rPr lang="es-CL" dirty="0" smtClean="0"/>
              <a:t>).</a:t>
            </a:r>
          </a:p>
          <a:p>
            <a:r>
              <a:rPr lang="es-CL" dirty="0" smtClean="0"/>
              <a:t>Se impone una clara concepción que valora el factor orgánico.</a:t>
            </a:r>
            <a:endParaRPr lang="es-CL" dirty="0"/>
          </a:p>
          <a:p>
            <a:endParaRPr lang="es-CL" dirty="0" smtClean="0"/>
          </a:p>
        </p:txBody>
      </p:sp>
      <p:sp>
        <p:nvSpPr>
          <p:cNvPr id="4" name="Título 1"/>
          <p:cNvSpPr txBox="1">
            <a:spLocks/>
          </p:cNvSpPr>
          <p:nvPr/>
        </p:nvSpPr>
        <p:spPr>
          <a:xfrm>
            <a:off x="0" y="2448273"/>
            <a:ext cx="9144000" cy="864096"/>
          </a:xfrm>
          <a:prstGeom prst="rect">
            <a:avLst/>
          </a:prstGeom>
          <a:solidFill>
            <a:srgbClr val="0070C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CL" dirty="0" smtClean="0">
                <a:solidFill>
                  <a:schemeClr val="bg1"/>
                </a:solidFill>
              </a:rPr>
              <a:t>FRENTE POPULAR</a:t>
            </a:r>
            <a:endParaRPr lang="es-CL" dirty="0">
              <a:solidFill>
                <a:schemeClr val="bg1"/>
              </a:solidFill>
            </a:endParaRPr>
          </a:p>
        </p:txBody>
      </p:sp>
      <p:sp>
        <p:nvSpPr>
          <p:cNvPr id="5" name="Título 1"/>
          <p:cNvSpPr txBox="1">
            <a:spLocks/>
          </p:cNvSpPr>
          <p:nvPr/>
        </p:nvSpPr>
        <p:spPr>
          <a:xfrm>
            <a:off x="-29636" y="4653136"/>
            <a:ext cx="9144000" cy="864096"/>
          </a:xfrm>
          <a:prstGeom prst="rect">
            <a:avLst/>
          </a:prstGeom>
          <a:solidFill>
            <a:srgbClr val="0070C0"/>
          </a:soli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CL" b="1" dirty="0" smtClean="0">
                <a:solidFill>
                  <a:schemeClr val="bg1"/>
                </a:solidFill>
              </a:rPr>
              <a:t>CONGRESO DE 1946</a:t>
            </a:r>
            <a:endParaRPr lang="es-CL" b="1" dirty="0">
              <a:solidFill>
                <a:schemeClr val="bg1"/>
              </a:solidFill>
            </a:endParaRPr>
          </a:p>
        </p:txBody>
      </p:sp>
    </p:spTree>
    <p:extLst>
      <p:ext uri="{BB962C8B-B14F-4D97-AF65-F5344CB8AC3E}">
        <p14:creationId xmlns="" xmlns:p14="http://schemas.microsoft.com/office/powerpoint/2010/main" val="40010814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417638"/>
          </a:xfrm>
          <a:solidFill>
            <a:srgbClr val="FFFF00"/>
          </a:solidFill>
        </p:spPr>
        <p:txBody>
          <a:bodyPr>
            <a:normAutofit fontScale="90000"/>
          </a:bodyPr>
          <a:lstStyle/>
          <a:p>
            <a:r>
              <a:rPr lang="es-CL" sz="6700" b="1" dirty="0"/>
              <a:t>PROGRAMA DE 1947</a:t>
            </a:r>
            <a:r>
              <a:rPr lang="es-CL" b="1" dirty="0"/>
              <a:t> </a:t>
            </a:r>
            <a:br>
              <a:rPr lang="es-CL" b="1" dirty="0"/>
            </a:br>
            <a:r>
              <a:rPr lang="es-CL" b="1" dirty="0"/>
              <a:t>Eugenio González</a:t>
            </a:r>
            <a:endParaRPr lang="es-CL" dirty="0"/>
          </a:p>
        </p:txBody>
      </p:sp>
      <p:sp>
        <p:nvSpPr>
          <p:cNvPr id="3" name="Marcador de contenido 2"/>
          <p:cNvSpPr>
            <a:spLocks noGrp="1"/>
          </p:cNvSpPr>
          <p:nvPr>
            <p:ph idx="1"/>
          </p:nvPr>
        </p:nvSpPr>
        <p:spPr>
          <a:xfrm>
            <a:off x="0" y="1417638"/>
            <a:ext cx="9144000" cy="5440362"/>
          </a:xfrm>
          <a:solidFill>
            <a:srgbClr val="C00000"/>
          </a:solidFill>
        </p:spPr>
        <p:txBody>
          <a:bodyPr>
            <a:normAutofit lnSpcReduction="10000"/>
          </a:bodyPr>
          <a:lstStyle/>
          <a:p>
            <a:pPr marL="0" indent="0">
              <a:buNone/>
            </a:pPr>
            <a:endParaRPr lang="es-CL" sz="800" b="1" dirty="0" smtClean="0">
              <a:solidFill>
                <a:schemeClr val="bg1"/>
              </a:solidFill>
            </a:endParaRPr>
          </a:p>
          <a:p>
            <a:pPr lvl="1">
              <a:buClr>
                <a:srgbClr val="FFFF00"/>
              </a:buClr>
              <a:buFont typeface="Wingdings" panose="05000000000000000000" pitchFamily="2" charset="2"/>
              <a:buChar char="q"/>
            </a:pPr>
            <a:r>
              <a:rPr lang="es-CL" sz="3600" b="1" dirty="0" smtClean="0">
                <a:solidFill>
                  <a:schemeClr val="bg1"/>
                </a:solidFill>
              </a:rPr>
              <a:t>Ratifica los principios socialistas universales: </a:t>
            </a:r>
          </a:p>
          <a:p>
            <a:pPr lvl="1">
              <a:buClr>
                <a:srgbClr val="FFFF00"/>
              </a:buClr>
              <a:buFont typeface="Wingdings" panose="05000000000000000000" pitchFamily="2" charset="2"/>
              <a:buChar char="q"/>
            </a:pPr>
            <a:r>
              <a:rPr lang="es-CL" sz="3600" b="1" dirty="0" smtClean="0">
                <a:solidFill>
                  <a:schemeClr val="bg1"/>
                </a:solidFill>
              </a:rPr>
              <a:t>Explica, amplía y profundiza sus alcances</a:t>
            </a:r>
          </a:p>
          <a:p>
            <a:pPr lvl="1">
              <a:buClr>
                <a:srgbClr val="FFFF00"/>
              </a:buClr>
              <a:buFont typeface="Wingdings" panose="05000000000000000000" pitchFamily="2" charset="2"/>
              <a:buChar char="q"/>
            </a:pPr>
            <a:r>
              <a:rPr lang="es-CL" sz="3600" b="1" dirty="0" smtClean="0">
                <a:solidFill>
                  <a:schemeClr val="bg1"/>
                </a:solidFill>
              </a:rPr>
              <a:t>Incorpora criterios innovadores al elenco doctrinario del socialismo</a:t>
            </a:r>
          </a:p>
          <a:p>
            <a:pPr lvl="1">
              <a:buClr>
                <a:srgbClr val="FFFF00"/>
              </a:buClr>
              <a:buFont typeface="Wingdings" panose="05000000000000000000" pitchFamily="2" charset="2"/>
              <a:buChar char="q"/>
            </a:pPr>
            <a:r>
              <a:rPr lang="es-CL" sz="3600" b="1" dirty="0" smtClean="0">
                <a:solidFill>
                  <a:schemeClr val="bg1"/>
                </a:solidFill>
              </a:rPr>
              <a:t>Condena la experiencia soviética bajo Stalin</a:t>
            </a:r>
          </a:p>
          <a:p>
            <a:pPr lvl="1">
              <a:buClr>
                <a:srgbClr val="FFFF00"/>
              </a:buClr>
              <a:buFont typeface="Wingdings" panose="05000000000000000000" pitchFamily="2" charset="2"/>
              <a:buChar char="q"/>
            </a:pPr>
            <a:r>
              <a:rPr lang="es-ES" sz="3600" b="1" dirty="0" smtClean="0">
                <a:solidFill>
                  <a:schemeClr val="bg1"/>
                </a:solidFill>
              </a:rPr>
              <a:t>Adecúa los contenidos a la nueva realidad social y política chilena</a:t>
            </a:r>
            <a:endParaRPr lang="es-CL" sz="3600" b="1" dirty="0" smtClean="0">
              <a:solidFill>
                <a:schemeClr val="bg1"/>
              </a:solidFill>
            </a:endParaRPr>
          </a:p>
          <a:p>
            <a:pPr marL="0" indent="0">
              <a:buNone/>
            </a:pPr>
            <a:endParaRPr lang="es-CL" b="1" dirty="0" smtClean="0">
              <a:solidFill>
                <a:schemeClr val="bg1"/>
              </a:solidFill>
            </a:endParaRPr>
          </a:p>
          <a:p>
            <a:endParaRPr lang="es-CL" b="1" dirty="0" smtClean="0">
              <a:solidFill>
                <a:schemeClr val="bg1"/>
              </a:solidFill>
            </a:endParaRPr>
          </a:p>
          <a:p>
            <a:endParaRPr lang="es-CL" dirty="0"/>
          </a:p>
        </p:txBody>
      </p:sp>
    </p:spTree>
    <p:extLst>
      <p:ext uri="{BB962C8B-B14F-4D97-AF65-F5344CB8AC3E}">
        <p14:creationId xmlns="" xmlns:p14="http://schemas.microsoft.com/office/powerpoint/2010/main" val="3956752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600200"/>
          </a:xfrm>
          <a:solidFill>
            <a:srgbClr val="FFFF00"/>
          </a:solidFill>
        </p:spPr>
        <p:txBody>
          <a:bodyPr>
            <a:normAutofit fontScale="90000"/>
          </a:bodyPr>
          <a:lstStyle/>
          <a:p>
            <a:r>
              <a:rPr lang="es-CL" b="1" dirty="0" smtClean="0"/>
              <a:t/>
            </a:r>
            <a:br>
              <a:rPr lang="es-CL" b="1" dirty="0" smtClean="0"/>
            </a:br>
            <a:r>
              <a:rPr lang="es-CL" sz="8000" b="1" dirty="0" smtClean="0"/>
              <a:t>PROGRAMA </a:t>
            </a:r>
            <a:r>
              <a:rPr lang="es-CL" sz="8000" b="1" dirty="0"/>
              <a:t>DE 1947 </a:t>
            </a:r>
            <a:r>
              <a:rPr lang="es-CL" sz="8000" b="1" dirty="0" smtClean="0"/>
              <a:t/>
            </a:r>
            <a:br>
              <a:rPr lang="es-CL" sz="8000" b="1" dirty="0" smtClean="0"/>
            </a:br>
            <a:r>
              <a:rPr lang="es-CL" b="1" dirty="0" smtClean="0"/>
              <a:t>Eugenio González</a:t>
            </a:r>
            <a:r>
              <a:rPr lang="es-CL" dirty="0"/>
              <a:t/>
            </a:r>
            <a:br>
              <a:rPr lang="es-CL" dirty="0"/>
            </a:br>
            <a:endParaRPr lang="es-CL" dirty="0"/>
          </a:p>
        </p:txBody>
      </p:sp>
      <p:sp>
        <p:nvSpPr>
          <p:cNvPr id="3" name="Marcador de contenido 2"/>
          <p:cNvSpPr>
            <a:spLocks noGrp="1"/>
          </p:cNvSpPr>
          <p:nvPr>
            <p:ph idx="1"/>
          </p:nvPr>
        </p:nvSpPr>
        <p:spPr>
          <a:xfrm>
            <a:off x="0" y="1600200"/>
            <a:ext cx="9130601" cy="5257800"/>
          </a:xfrm>
          <a:solidFill>
            <a:srgbClr val="C00000"/>
          </a:solidFill>
        </p:spPr>
        <p:txBody>
          <a:bodyPr>
            <a:normAutofit fontScale="92500" lnSpcReduction="20000"/>
          </a:bodyPr>
          <a:lstStyle/>
          <a:p>
            <a:endParaRPr lang="es-CL" sz="800" dirty="0" smtClean="0"/>
          </a:p>
          <a:p>
            <a:pPr>
              <a:buClr>
                <a:srgbClr val="FFFF00"/>
              </a:buClr>
              <a:buSzPct val="150000"/>
              <a:buFont typeface="Wingdings" panose="05000000000000000000" pitchFamily="2" charset="2"/>
              <a:buChar char="§"/>
            </a:pPr>
            <a:r>
              <a:rPr lang="es-CL" sz="4000" b="1" dirty="0" smtClean="0">
                <a:solidFill>
                  <a:srgbClr val="FFFF00"/>
                </a:solidFill>
              </a:rPr>
              <a:t>Socialismo</a:t>
            </a:r>
            <a:r>
              <a:rPr lang="es-CL" sz="4000" dirty="0" smtClean="0">
                <a:solidFill>
                  <a:srgbClr val="FFFF00"/>
                </a:solidFill>
              </a:rPr>
              <a:t>, concepción más avanzada de los trabajadores</a:t>
            </a:r>
            <a:endParaRPr lang="es-CL" sz="4000" dirty="0">
              <a:solidFill>
                <a:srgbClr val="FFFF00"/>
              </a:solidFill>
            </a:endParaRPr>
          </a:p>
          <a:p>
            <a:pPr>
              <a:buClr>
                <a:srgbClr val="FFFF00"/>
              </a:buClr>
              <a:buSzPct val="150000"/>
              <a:buFont typeface="Wingdings" panose="05000000000000000000" pitchFamily="2" charset="2"/>
              <a:buChar char="§"/>
            </a:pPr>
            <a:r>
              <a:rPr lang="es-CL" sz="4000" b="1" dirty="0" smtClean="0">
                <a:solidFill>
                  <a:srgbClr val="FFFF00"/>
                </a:solidFill>
              </a:rPr>
              <a:t>Trabajadores</a:t>
            </a:r>
            <a:r>
              <a:rPr lang="es-CL" sz="4000" dirty="0" smtClean="0">
                <a:solidFill>
                  <a:srgbClr val="FFFF00"/>
                </a:solidFill>
              </a:rPr>
              <a:t> (asalariados, profesionales, campesinos), fuerza principal</a:t>
            </a:r>
            <a:endParaRPr lang="es-CL" sz="4000" dirty="0">
              <a:solidFill>
                <a:srgbClr val="FFFF00"/>
              </a:solidFill>
            </a:endParaRPr>
          </a:p>
          <a:p>
            <a:pPr>
              <a:buClr>
                <a:srgbClr val="FFFF00"/>
              </a:buClr>
              <a:buSzPct val="150000"/>
              <a:buFont typeface="Wingdings" panose="05000000000000000000" pitchFamily="2" charset="2"/>
              <a:buChar char="§"/>
            </a:pPr>
            <a:r>
              <a:rPr lang="es-CL" sz="4000" b="1" dirty="0" smtClean="0">
                <a:solidFill>
                  <a:srgbClr val="FFFF00"/>
                </a:solidFill>
              </a:rPr>
              <a:t>Marxismo: </a:t>
            </a:r>
            <a:r>
              <a:rPr lang="es-CL" sz="4000" dirty="0" smtClean="0">
                <a:solidFill>
                  <a:srgbClr val="FFFF00"/>
                </a:solidFill>
              </a:rPr>
              <a:t>Método sociológico, rectificado </a:t>
            </a:r>
            <a:r>
              <a:rPr lang="es-CL" sz="4000" dirty="0">
                <a:solidFill>
                  <a:srgbClr val="FFFF00"/>
                </a:solidFill>
              </a:rPr>
              <a:t>y </a:t>
            </a:r>
            <a:r>
              <a:rPr lang="es-CL" sz="4000" dirty="0" smtClean="0">
                <a:solidFill>
                  <a:srgbClr val="FFFF00"/>
                </a:solidFill>
              </a:rPr>
              <a:t>ampliado</a:t>
            </a:r>
          </a:p>
          <a:p>
            <a:pPr>
              <a:buClr>
                <a:srgbClr val="FFFF00"/>
              </a:buClr>
              <a:buSzPct val="150000"/>
              <a:buFont typeface="Wingdings" panose="05000000000000000000" pitchFamily="2" charset="2"/>
              <a:buChar char="§"/>
            </a:pPr>
            <a:r>
              <a:rPr lang="es-CL" sz="4000" b="1" dirty="0" smtClean="0">
                <a:solidFill>
                  <a:srgbClr val="FFFF00"/>
                </a:solidFill>
              </a:rPr>
              <a:t>Modelo socialista</a:t>
            </a:r>
            <a:r>
              <a:rPr lang="es-CL" sz="4000" dirty="0" smtClean="0">
                <a:solidFill>
                  <a:srgbClr val="FFFF00"/>
                </a:solidFill>
              </a:rPr>
              <a:t>: planificación al servicio de la humanidad</a:t>
            </a:r>
          </a:p>
          <a:p>
            <a:pPr>
              <a:buClr>
                <a:srgbClr val="FFFF00"/>
              </a:buClr>
              <a:buSzPct val="150000"/>
              <a:buFont typeface="Wingdings" panose="05000000000000000000" pitchFamily="2" charset="2"/>
              <a:buChar char="§"/>
            </a:pPr>
            <a:r>
              <a:rPr lang="es-CL" sz="3900" b="1" dirty="0" smtClean="0">
                <a:solidFill>
                  <a:srgbClr val="FFFF00"/>
                </a:solidFill>
              </a:rPr>
              <a:t>Internacionalismo, </a:t>
            </a:r>
            <a:r>
              <a:rPr lang="es-CL" sz="3900" b="1" dirty="0" err="1" smtClean="0">
                <a:solidFill>
                  <a:srgbClr val="FFFF00"/>
                </a:solidFill>
              </a:rPr>
              <a:t>latinoamericanismo</a:t>
            </a:r>
            <a:endParaRPr lang="es-CL" sz="3900" b="1" dirty="0" smtClean="0">
              <a:solidFill>
                <a:srgbClr val="FFFF00"/>
              </a:solidFill>
            </a:endParaRPr>
          </a:p>
          <a:p>
            <a:pPr marL="0" indent="0">
              <a:buClr>
                <a:srgbClr val="FFFF00"/>
              </a:buClr>
              <a:buSzPct val="150000"/>
              <a:buNone/>
            </a:pPr>
            <a:r>
              <a:rPr lang="es-CL" sz="2600" b="1" dirty="0" smtClean="0">
                <a:solidFill>
                  <a:srgbClr val="FFFF00"/>
                </a:solidFill>
              </a:rPr>
              <a:t>	Ratifica la no </a:t>
            </a:r>
            <a:r>
              <a:rPr lang="es-CL" sz="2600" b="1" dirty="0">
                <a:solidFill>
                  <a:srgbClr val="FFFF00"/>
                </a:solidFill>
              </a:rPr>
              <a:t>adhesión a las internacionales (2ª y 3ª)</a:t>
            </a:r>
          </a:p>
          <a:p>
            <a:pPr>
              <a:buClr>
                <a:srgbClr val="FFFF00"/>
              </a:buClr>
              <a:buSzPct val="150000"/>
              <a:buFont typeface="Wingdings" panose="05000000000000000000" pitchFamily="2" charset="2"/>
              <a:buChar char="§"/>
            </a:pPr>
            <a:endParaRPr lang="es-CL" sz="4000" b="1" dirty="0">
              <a:solidFill>
                <a:srgbClr val="FFFF00"/>
              </a:solidFill>
            </a:endParaRPr>
          </a:p>
        </p:txBody>
      </p:sp>
    </p:spTree>
    <p:extLst>
      <p:ext uri="{BB962C8B-B14F-4D97-AF65-F5344CB8AC3E}">
        <p14:creationId xmlns="" xmlns:p14="http://schemas.microsoft.com/office/powerpoint/2010/main" val="7085414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600200"/>
          </a:xfrm>
          <a:solidFill>
            <a:srgbClr val="FFFF00"/>
          </a:solidFill>
        </p:spPr>
        <p:txBody>
          <a:bodyPr>
            <a:normAutofit/>
          </a:bodyPr>
          <a:lstStyle/>
          <a:p>
            <a:r>
              <a:rPr lang="es-CL" b="1" dirty="0"/>
              <a:t>PROGRAMA DE 1947 </a:t>
            </a:r>
            <a:br>
              <a:rPr lang="es-CL" b="1" dirty="0"/>
            </a:br>
            <a:r>
              <a:rPr lang="es-CL" b="1" dirty="0"/>
              <a:t>Eugenio González</a:t>
            </a:r>
            <a:endParaRPr lang="es-CL" dirty="0"/>
          </a:p>
        </p:txBody>
      </p:sp>
      <p:sp>
        <p:nvSpPr>
          <p:cNvPr id="3" name="Marcador de contenido 2"/>
          <p:cNvSpPr>
            <a:spLocks noGrp="1"/>
          </p:cNvSpPr>
          <p:nvPr>
            <p:ph idx="1"/>
          </p:nvPr>
        </p:nvSpPr>
        <p:spPr>
          <a:xfrm>
            <a:off x="0" y="1600200"/>
            <a:ext cx="9144000" cy="5257800"/>
          </a:xfrm>
          <a:solidFill>
            <a:srgbClr val="C00000"/>
          </a:solidFill>
        </p:spPr>
        <p:txBody>
          <a:bodyPr>
            <a:normAutofit fontScale="92500" lnSpcReduction="10000"/>
          </a:bodyPr>
          <a:lstStyle/>
          <a:p>
            <a:pPr marL="0" indent="0" algn="ctr">
              <a:buNone/>
            </a:pPr>
            <a:r>
              <a:rPr lang="es-CL" sz="5200" b="1" dirty="0" smtClean="0">
                <a:solidFill>
                  <a:schemeClr val="bg1"/>
                </a:solidFill>
              </a:rPr>
              <a:t>Criterios renovadores:</a:t>
            </a:r>
            <a:endParaRPr lang="es-CL" sz="5200" b="1" dirty="0">
              <a:solidFill>
                <a:schemeClr val="bg1"/>
              </a:solidFill>
            </a:endParaRPr>
          </a:p>
          <a:p>
            <a:pPr marL="0" indent="0" algn="ctr">
              <a:buNone/>
            </a:pPr>
            <a:r>
              <a:rPr lang="es-CL" sz="4000" b="1" dirty="0" smtClean="0">
                <a:solidFill>
                  <a:srgbClr val="FFFF00"/>
                </a:solidFill>
                <a:latin typeface="Arial Black" panose="020B0A04020102020204" pitchFamily="34" charset="0"/>
              </a:rPr>
              <a:t>Humanismo</a:t>
            </a:r>
          </a:p>
          <a:p>
            <a:pPr marL="857250" lvl="2" indent="0">
              <a:buClr>
                <a:schemeClr val="bg1"/>
              </a:buClr>
              <a:buNone/>
            </a:pPr>
            <a:r>
              <a:rPr lang="es-CL" sz="2600" b="1" dirty="0" smtClean="0">
                <a:solidFill>
                  <a:srgbClr val="FFFF00"/>
                </a:solidFill>
              </a:rPr>
              <a:t>Valoración integral de la persona humana frente a la deshumanización de todas las clases</a:t>
            </a:r>
          </a:p>
          <a:p>
            <a:pPr marL="857250" lvl="2" indent="0">
              <a:buClr>
                <a:schemeClr val="bg1"/>
              </a:buClr>
              <a:buNone/>
            </a:pPr>
            <a:r>
              <a:rPr lang="es-CL" sz="2600" b="1" dirty="0" smtClean="0">
                <a:solidFill>
                  <a:srgbClr val="FFFF00"/>
                </a:solidFill>
              </a:rPr>
              <a:t>Da sentido humano a las conquistas políticas de la burguesía</a:t>
            </a:r>
          </a:p>
          <a:p>
            <a:pPr marL="857250" lvl="2" indent="0">
              <a:buClr>
                <a:schemeClr val="bg1"/>
              </a:buClr>
              <a:buNone/>
            </a:pPr>
            <a:endParaRPr lang="es-CL" sz="2200" dirty="0">
              <a:solidFill>
                <a:srgbClr val="FFFF00"/>
              </a:solidFill>
            </a:endParaRPr>
          </a:p>
          <a:p>
            <a:pPr marL="0" lvl="2" indent="0" algn="ctr">
              <a:buClr>
                <a:schemeClr val="bg1"/>
              </a:buClr>
              <a:buNone/>
            </a:pPr>
            <a:r>
              <a:rPr lang="es-CL" sz="4300" b="1" dirty="0" smtClean="0">
                <a:solidFill>
                  <a:srgbClr val="FFFF00"/>
                </a:solidFill>
                <a:latin typeface="Arial Black" panose="020B0A04020102020204" pitchFamily="34" charset="0"/>
              </a:rPr>
              <a:t>El </a:t>
            </a:r>
            <a:r>
              <a:rPr lang="es-CL" sz="4300" b="1" dirty="0">
                <a:solidFill>
                  <a:srgbClr val="FFFF00"/>
                </a:solidFill>
                <a:latin typeface="Arial Black" panose="020B0A04020102020204" pitchFamily="34" charset="0"/>
              </a:rPr>
              <a:t>socialismo es </a:t>
            </a:r>
            <a:r>
              <a:rPr lang="es-CL" sz="4300" b="1" dirty="0" smtClean="0">
                <a:solidFill>
                  <a:srgbClr val="FFFF00"/>
                </a:solidFill>
                <a:latin typeface="Arial Black" panose="020B0A04020102020204" pitchFamily="34" charset="0"/>
              </a:rPr>
              <a:t>revolucionario </a:t>
            </a:r>
            <a:r>
              <a:rPr lang="es-CL" sz="4300" b="1" dirty="0">
                <a:solidFill>
                  <a:srgbClr val="FFFF00"/>
                </a:solidFill>
                <a:latin typeface="Arial Black" panose="020B0A04020102020204" pitchFamily="34" charset="0"/>
              </a:rPr>
              <a:t>por sus fines, no por los medios que utilice para </a:t>
            </a:r>
            <a:r>
              <a:rPr lang="es-CL" sz="4300" b="1" dirty="0" smtClean="0">
                <a:solidFill>
                  <a:srgbClr val="FFFF00"/>
                </a:solidFill>
                <a:latin typeface="Arial Black" panose="020B0A04020102020204" pitchFamily="34" charset="0"/>
              </a:rPr>
              <a:t>lograrlos</a:t>
            </a:r>
          </a:p>
          <a:p>
            <a:pPr marL="0" lvl="2" indent="0" algn="ctr">
              <a:buClr>
                <a:schemeClr val="bg1"/>
              </a:buClr>
              <a:buNone/>
            </a:pPr>
            <a:r>
              <a:rPr lang="es-CL" sz="2600" b="1" dirty="0" smtClean="0">
                <a:solidFill>
                  <a:srgbClr val="FFFF00"/>
                </a:solidFill>
                <a:latin typeface="Arial Black" panose="020B0A04020102020204" pitchFamily="34" charset="0"/>
              </a:rPr>
              <a:t>El </a:t>
            </a:r>
            <a:r>
              <a:rPr lang="es-CL" sz="2600" b="1" dirty="0">
                <a:solidFill>
                  <a:srgbClr val="FFFF00"/>
                </a:solidFill>
                <a:latin typeface="Arial Black" panose="020B0A04020102020204" pitchFamily="34" charset="0"/>
              </a:rPr>
              <a:t>socialismo subordina los medios a los fines</a:t>
            </a:r>
          </a:p>
          <a:p>
            <a:pPr marL="0" indent="0" algn="ctr">
              <a:buClr>
                <a:schemeClr val="bg1"/>
              </a:buClr>
              <a:buNone/>
            </a:pPr>
            <a:endParaRPr lang="es-CL" sz="4300" b="1" dirty="0" smtClean="0">
              <a:solidFill>
                <a:srgbClr val="FFFF00"/>
              </a:solidFill>
              <a:latin typeface="Arial Black" panose="020B0A04020102020204" pitchFamily="34" charset="0"/>
            </a:endParaRPr>
          </a:p>
        </p:txBody>
      </p:sp>
    </p:spTree>
    <p:extLst>
      <p:ext uri="{BB962C8B-B14F-4D97-AF65-F5344CB8AC3E}">
        <p14:creationId xmlns="" xmlns:p14="http://schemas.microsoft.com/office/powerpoint/2010/main" val="41316341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80728"/>
          </a:xfrm>
          <a:solidFill>
            <a:schemeClr val="tx2">
              <a:lumMod val="20000"/>
              <a:lumOff val="80000"/>
            </a:schemeClr>
          </a:solidFill>
        </p:spPr>
        <p:txBody>
          <a:bodyPr>
            <a:normAutofit fontScale="90000"/>
          </a:bodyPr>
          <a:lstStyle/>
          <a:p>
            <a:r>
              <a:rPr lang="es-CL" dirty="0" smtClean="0"/>
              <a:t/>
            </a:r>
            <a:br>
              <a:rPr lang="es-CL" dirty="0" smtClean="0"/>
            </a:br>
            <a:r>
              <a:rPr lang="es-CL" b="1" dirty="0" smtClean="0">
                <a:solidFill>
                  <a:srgbClr val="C00000"/>
                </a:solidFill>
              </a:rPr>
              <a:t>UNIDAD </a:t>
            </a:r>
            <a:r>
              <a:rPr lang="es-CL" b="1" dirty="0">
                <a:solidFill>
                  <a:srgbClr val="C00000"/>
                </a:solidFill>
              </a:rPr>
              <a:t>DE LA IZQUIERDA</a:t>
            </a:r>
            <a:r>
              <a:rPr lang="es-CL" dirty="0"/>
              <a:t/>
            </a:r>
            <a:br>
              <a:rPr lang="es-CL" dirty="0"/>
            </a:br>
            <a:endParaRPr lang="es-CL" dirty="0"/>
          </a:p>
        </p:txBody>
      </p:sp>
      <p:sp>
        <p:nvSpPr>
          <p:cNvPr id="3" name="Marcador de contenido 2"/>
          <p:cNvSpPr>
            <a:spLocks noGrp="1"/>
          </p:cNvSpPr>
          <p:nvPr>
            <p:ph idx="1"/>
          </p:nvPr>
        </p:nvSpPr>
        <p:spPr>
          <a:xfrm>
            <a:off x="0" y="980728"/>
            <a:ext cx="9144000" cy="5877272"/>
          </a:xfrm>
          <a:solidFill>
            <a:srgbClr val="C00000"/>
          </a:solidFill>
        </p:spPr>
        <p:txBody>
          <a:bodyPr>
            <a:normAutofit fontScale="55000" lnSpcReduction="20000"/>
          </a:bodyPr>
          <a:lstStyle/>
          <a:p>
            <a:pPr marL="0" indent="0">
              <a:buNone/>
            </a:pPr>
            <a:endParaRPr lang="es-CL" dirty="0" smtClean="0"/>
          </a:p>
          <a:p>
            <a:pPr marL="0" indent="0">
              <a:buNone/>
            </a:pPr>
            <a:endParaRPr lang="es-CL" dirty="0" smtClean="0"/>
          </a:p>
          <a:p>
            <a:pPr lvl="1">
              <a:buClr>
                <a:srgbClr val="FFC000"/>
              </a:buClr>
              <a:buSzPct val="150000"/>
              <a:buFont typeface="Wingdings" panose="05000000000000000000" pitchFamily="2" charset="2"/>
              <a:buChar char="§"/>
            </a:pPr>
            <a:r>
              <a:rPr lang="es-CL" sz="5700" b="1" dirty="0" smtClean="0">
                <a:solidFill>
                  <a:schemeClr val="tx2">
                    <a:lumMod val="20000"/>
                    <a:lumOff val="80000"/>
                  </a:schemeClr>
                </a:solidFill>
              </a:rPr>
              <a:t>Primeros pasos culminaron </a:t>
            </a:r>
            <a:r>
              <a:rPr lang="es-CL" sz="5700" b="1" dirty="0">
                <a:solidFill>
                  <a:schemeClr val="tx2">
                    <a:lumMod val="20000"/>
                    <a:lumOff val="80000"/>
                  </a:schemeClr>
                </a:solidFill>
              </a:rPr>
              <a:t>en el Frente Popular (1933-1941</a:t>
            </a:r>
            <a:r>
              <a:rPr lang="es-CL" sz="5700" b="1" dirty="0" smtClean="0">
                <a:solidFill>
                  <a:schemeClr val="tx2">
                    <a:lumMod val="20000"/>
                    <a:lumOff val="80000"/>
                  </a:schemeClr>
                </a:solidFill>
              </a:rPr>
              <a:t>)</a:t>
            </a:r>
          </a:p>
          <a:p>
            <a:pPr marL="457200" lvl="1" indent="0">
              <a:buClr>
                <a:srgbClr val="FFC000"/>
              </a:buClr>
              <a:buSzPct val="150000"/>
              <a:buNone/>
            </a:pPr>
            <a:endParaRPr lang="es-CL" sz="1500" b="1" dirty="0">
              <a:solidFill>
                <a:schemeClr val="tx2">
                  <a:lumMod val="20000"/>
                  <a:lumOff val="80000"/>
                </a:schemeClr>
              </a:solidFill>
            </a:endParaRPr>
          </a:p>
          <a:p>
            <a:pPr lvl="1">
              <a:buClr>
                <a:srgbClr val="FFC000"/>
              </a:buClr>
              <a:buSzPct val="150000"/>
              <a:buFont typeface="Wingdings" panose="05000000000000000000" pitchFamily="2" charset="2"/>
              <a:buChar char="§"/>
            </a:pPr>
            <a:r>
              <a:rPr lang="es-CL" sz="5700" b="1" dirty="0">
                <a:solidFill>
                  <a:schemeClr val="tx2">
                    <a:lumMod val="20000"/>
                    <a:lumOff val="80000"/>
                  </a:schemeClr>
                </a:solidFill>
              </a:rPr>
              <a:t>Tesis de Frente de Trabajadores (1953-1956</a:t>
            </a:r>
            <a:r>
              <a:rPr lang="es-CL" sz="5700" b="1" dirty="0" smtClean="0">
                <a:solidFill>
                  <a:schemeClr val="tx2">
                    <a:lumMod val="20000"/>
                    <a:lumOff val="80000"/>
                  </a:schemeClr>
                </a:solidFill>
              </a:rPr>
              <a:t>)</a:t>
            </a:r>
          </a:p>
          <a:p>
            <a:pPr marL="457200" lvl="1" indent="0">
              <a:buClr>
                <a:srgbClr val="FFC000"/>
              </a:buClr>
              <a:buSzPct val="150000"/>
              <a:buNone/>
            </a:pPr>
            <a:endParaRPr lang="es-CL" sz="1500" b="1" dirty="0">
              <a:solidFill>
                <a:schemeClr val="tx2">
                  <a:lumMod val="20000"/>
                  <a:lumOff val="80000"/>
                </a:schemeClr>
              </a:solidFill>
            </a:endParaRPr>
          </a:p>
          <a:p>
            <a:pPr lvl="1">
              <a:buClr>
                <a:srgbClr val="FFC000"/>
              </a:buClr>
              <a:buSzPct val="150000"/>
              <a:buFont typeface="Wingdings" panose="05000000000000000000" pitchFamily="2" charset="2"/>
              <a:buChar char="§"/>
            </a:pPr>
            <a:r>
              <a:rPr lang="es-CL" sz="5700" b="1" dirty="0">
                <a:solidFill>
                  <a:schemeClr val="tx2">
                    <a:lumMod val="20000"/>
                    <a:lumOff val="80000"/>
                  </a:schemeClr>
                </a:solidFill>
              </a:rPr>
              <a:t>Frente de Acción Popular, FRAP (1957-1969</a:t>
            </a:r>
            <a:r>
              <a:rPr lang="es-CL" sz="5700" b="1" dirty="0" smtClean="0">
                <a:solidFill>
                  <a:schemeClr val="tx2">
                    <a:lumMod val="20000"/>
                    <a:lumOff val="80000"/>
                  </a:schemeClr>
                </a:solidFill>
              </a:rPr>
              <a:t>)</a:t>
            </a:r>
          </a:p>
          <a:p>
            <a:pPr marL="457200" lvl="1" indent="0">
              <a:buClr>
                <a:srgbClr val="FFC000"/>
              </a:buClr>
              <a:buSzPct val="150000"/>
              <a:buNone/>
            </a:pPr>
            <a:endParaRPr lang="es-CL" sz="1500" b="1" dirty="0">
              <a:solidFill>
                <a:schemeClr val="tx2">
                  <a:lumMod val="20000"/>
                  <a:lumOff val="80000"/>
                </a:schemeClr>
              </a:solidFill>
            </a:endParaRPr>
          </a:p>
          <a:p>
            <a:pPr lvl="1">
              <a:buClr>
                <a:srgbClr val="FFC000"/>
              </a:buClr>
              <a:buSzPct val="150000"/>
              <a:buFont typeface="Wingdings" panose="05000000000000000000" pitchFamily="2" charset="2"/>
              <a:buChar char="§"/>
            </a:pPr>
            <a:r>
              <a:rPr lang="es-CL" sz="5700" b="1" dirty="0">
                <a:solidFill>
                  <a:schemeClr val="tx2">
                    <a:lumMod val="20000"/>
                    <a:lumOff val="80000"/>
                  </a:schemeClr>
                </a:solidFill>
              </a:rPr>
              <a:t>Candidaturas de Allende en 1958, 1964 y 1969</a:t>
            </a:r>
            <a:r>
              <a:rPr lang="es-CL" sz="5700" b="1" dirty="0" smtClean="0">
                <a:solidFill>
                  <a:schemeClr val="tx2">
                    <a:lumMod val="20000"/>
                    <a:lumOff val="80000"/>
                  </a:schemeClr>
                </a:solidFill>
              </a:rPr>
              <a:t>.</a:t>
            </a:r>
          </a:p>
          <a:p>
            <a:pPr marL="457200" lvl="1" indent="0">
              <a:buClr>
                <a:srgbClr val="FFC000"/>
              </a:buClr>
              <a:buSzPct val="150000"/>
              <a:buNone/>
            </a:pPr>
            <a:endParaRPr lang="es-CL" sz="1500" b="1" dirty="0">
              <a:solidFill>
                <a:schemeClr val="tx2">
                  <a:lumMod val="20000"/>
                  <a:lumOff val="80000"/>
                </a:schemeClr>
              </a:solidFill>
            </a:endParaRPr>
          </a:p>
          <a:p>
            <a:pPr lvl="1">
              <a:buClr>
                <a:srgbClr val="FFC000"/>
              </a:buClr>
              <a:buSzPct val="150000"/>
              <a:buFont typeface="Wingdings" panose="05000000000000000000" pitchFamily="2" charset="2"/>
              <a:buChar char="§"/>
            </a:pPr>
            <a:r>
              <a:rPr lang="es-CL" sz="5700" b="1" dirty="0">
                <a:solidFill>
                  <a:schemeClr val="tx2">
                    <a:lumMod val="20000"/>
                    <a:lumOff val="80000"/>
                  </a:schemeClr>
                </a:solidFill>
              </a:rPr>
              <a:t>Unidad Popular (</a:t>
            </a:r>
            <a:r>
              <a:rPr lang="es-CL" sz="5700" b="1" dirty="0" smtClean="0">
                <a:solidFill>
                  <a:schemeClr val="tx2">
                    <a:lumMod val="20000"/>
                    <a:lumOff val="80000"/>
                  </a:schemeClr>
                </a:solidFill>
              </a:rPr>
              <a:t>1969-1983)</a:t>
            </a:r>
          </a:p>
          <a:p>
            <a:pPr marL="457200" lvl="1" indent="0">
              <a:buClr>
                <a:srgbClr val="FFC000"/>
              </a:buClr>
              <a:buSzPct val="150000"/>
              <a:buNone/>
            </a:pPr>
            <a:endParaRPr lang="es-CL" sz="1500" b="1" dirty="0" smtClean="0">
              <a:solidFill>
                <a:schemeClr val="tx2">
                  <a:lumMod val="20000"/>
                  <a:lumOff val="80000"/>
                </a:schemeClr>
              </a:solidFill>
            </a:endParaRPr>
          </a:p>
          <a:p>
            <a:pPr lvl="1">
              <a:buClr>
                <a:srgbClr val="FFC000"/>
              </a:buClr>
              <a:buSzPct val="150000"/>
              <a:buFont typeface="Wingdings" panose="05000000000000000000" pitchFamily="2" charset="2"/>
              <a:buChar char="§"/>
            </a:pPr>
            <a:r>
              <a:rPr lang="es-CL" sz="5700" b="1" dirty="0" smtClean="0">
                <a:solidFill>
                  <a:schemeClr val="tx2">
                    <a:lumMod val="20000"/>
                    <a:lumOff val="80000"/>
                  </a:schemeClr>
                </a:solidFill>
              </a:rPr>
              <a:t>Movimiento Democrático Popular (MDP) (1983-1988)</a:t>
            </a:r>
          </a:p>
          <a:p>
            <a:pPr marL="457200" lvl="1" indent="0">
              <a:buClr>
                <a:srgbClr val="FFC000"/>
              </a:buClr>
              <a:buSzPct val="150000"/>
              <a:buNone/>
            </a:pPr>
            <a:endParaRPr lang="es-CL" sz="1500" b="1" dirty="0" smtClean="0">
              <a:solidFill>
                <a:schemeClr val="tx2">
                  <a:lumMod val="20000"/>
                  <a:lumOff val="80000"/>
                </a:schemeClr>
              </a:solidFill>
            </a:endParaRPr>
          </a:p>
          <a:p>
            <a:pPr lvl="1">
              <a:buClr>
                <a:srgbClr val="FFC000"/>
              </a:buClr>
              <a:buSzPct val="150000"/>
              <a:buFont typeface="Wingdings" panose="05000000000000000000" pitchFamily="2" charset="2"/>
              <a:buChar char="§"/>
            </a:pPr>
            <a:r>
              <a:rPr lang="es-CL" sz="5700" b="1" dirty="0">
                <a:solidFill>
                  <a:schemeClr val="tx2">
                    <a:lumMod val="20000"/>
                    <a:lumOff val="80000"/>
                  </a:schemeClr>
                </a:solidFill>
              </a:rPr>
              <a:t>Izquierda </a:t>
            </a:r>
            <a:r>
              <a:rPr lang="es-CL" sz="5700" b="1" dirty="0" smtClean="0">
                <a:solidFill>
                  <a:schemeClr val="tx2">
                    <a:lumMod val="20000"/>
                    <a:lumOff val="80000"/>
                  </a:schemeClr>
                </a:solidFill>
              </a:rPr>
              <a:t>Unida (1988), </a:t>
            </a:r>
            <a:r>
              <a:rPr lang="es-CL" sz="5700" b="1" dirty="0">
                <a:solidFill>
                  <a:schemeClr val="tx2">
                    <a:lumMod val="20000"/>
                    <a:lumOff val="80000"/>
                  </a:schemeClr>
                </a:solidFill>
              </a:rPr>
              <a:t>PAIS </a:t>
            </a:r>
            <a:r>
              <a:rPr lang="es-CL" sz="5700" b="1" dirty="0" smtClean="0">
                <a:solidFill>
                  <a:schemeClr val="tx2">
                    <a:lumMod val="20000"/>
                    <a:lumOff val="80000"/>
                  </a:schemeClr>
                </a:solidFill>
              </a:rPr>
              <a:t>(1989)</a:t>
            </a:r>
            <a:endParaRPr lang="es-CL" sz="5700" b="1" dirty="0">
              <a:solidFill>
                <a:schemeClr val="tx2">
                  <a:lumMod val="20000"/>
                  <a:lumOff val="80000"/>
                </a:schemeClr>
              </a:solidFill>
            </a:endParaRPr>
          </a:p>
          <a:p>
            <a:endParaRPr lang="es-CL" b="1" dirty="0"/>
          </a:p>
        </p:txBody>
      </p:sp>
    </p:spTree>
    <p:extLst>
      <p:ext uri="{BB962C8B-B14F-4D97-AF65-F5344CB8AC3E}">
        <p14:creationId xmlns="" xmlns:p14="http://schemas.microsoft.com/office/powerpoint/2010/main" val="10088813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08720"/>
          </a:xfrm>
          <a:solidFill>
            <a:schemeClr val="accent3">
              <a:lumMod val="50000"/>
            </a:schemeClr>
          </a:solidFill>
        </p:spPr>
        <p:txBody>
          <a:bodyPr/>
          <a:lstStyle/>
          <a:p>
            <a:r>
              <a:rPr lang="es-CL" dirty="0" smtClean="0">
                <a:solidFill>
                  <a:schemeClr val="bg2"/>
                </a:solidFill>
              </a:rPr>
              <a:t>AUTONOMÍA INTERNACIONAL</a:t>
            </a:r>
            <a:endParaRPr lang="es-CL" dirty="0">
              <a:solidFill>
                <a:schemeClr val="bg2"/>
              </a:solidFill>
            </a:endParaRPr>
          </a:p>
        </p:txBody>
      </p:sp>
      <p:sp>
        <p:nvSpPr>
          <p:cNvPr id="3" name="Marcador de contenido 2"/>
          <p:cNvSpPr>
            <a:spLocks noGrp="1"/>
          </p:cNvSpPr>
          <p:nvPr>
            <p:ph idx="1"/>
          </p:nvPr>
        </p:nvSpPr>
        <p:spPr>
          <a:xfrm>
            <a:off x="0" y="908720"/>
            <a:ext cx="9144000" cy="5949280"/>
          </a:xfrm>
          <a:solidFill>
            <a:schemeClr val="bg2">
              <a:lumMod val="90000"/>
            </a:schemeClr>
          </a:solidFill>
        </p:spPr>
        <p:txBody>
          <a:bodyPr>
            <a:normAutofit fontScale="92500" lnSpcReduction="20000"/>
          </a:bodyPr>
          <a:lstStyle/>
          <a:p>
            <a:r>
              <a:rPr lang="es-CL" dirty="0" smtClean="0">
                <a:solidFill>
                  <a:schemeClr val="accent3">
                    <a:lumMod val="50000"/>
                  </a:schemeClr>
                </a:solidFill>
              </a:rPr>
              <a:t>Identificación con el MOVIMIENTO DE PAÍSES NO ALINEADOS (India de </a:t>
            </a:r>
            <a:r>
              <a:rPr lang="es-CL" dirty="0" err="1" smtClean="0">
                <a:solidFill>
                  <a:schemeClr val="accent3">
                    <a:lumMod val="50000"/>
                  </a:schemeClr>
                </a:solidFill>
              </a:rPr>
              <a:t>Nehru</a:t>
            </a:r>
            <a:r>
              <a:rPr lang="es-CL" dirty="0" smtClean="0">
                <a:solidFill>
                  <a:schemeClr val="accent3">
                    <a:lumMod val="50000"/>
                  </a:schemeClr>
                </a:solidFill>
              </a:rPr>
              <a:t>, Egipto de </a:t>
            </a:r>
            <a:r>
              <a:rPr lang="es-CL" dirty="0" err="1" smtClean="0">
                <a:solidFill>
                  <a:schemeClr val="accent3">
                    <a:lumMod val="50000"/>
                  </a:schemeClr>
                </a:solidFill>
              </a:rPr>
              <a:t>Nasser</a:t>
            </a:r>
            <a:r>
              <a:rPr lang="es-CL" dirty="0" smtClean="0">
                <a:solidFill>
                  <a:schemeClr val="accent3">
                    <a:lumMod val="50000"/>
                  </a:schemeClr>
                </a:solidFill>
              </a:rPr>
              <a:t>, Indonesia de Sukarno, Argelia de Ben </a:t>
            </a:r>
            <a:r>
              <a:rPr lang="es-CL" dirty="0" err="1" smtClean="0">
                <a:solidFill>
                  <a:schemeClr val="accent3">
                    <a:lumMod val="50000"/>
                  </a:schemeClr>
                </a:solidFill>
              </a:rPr>
              <a:t>Bela</a:t>
            </a:r>
            <a:r>
              <a:rPr lang="es-CL" dirty="0" smtClean="0">
                <a:solidFill>
                  <a:schemeClr val="accent3">
                    <a:lumMod val="50000"/>
                  </a:schemeClr>
                </a:solidFill>
              </a:rPr>
              <a:t>, Yugoeslavia de Tito).</a:t>
            </a:r>
          </a:p>
          <a:p>
            <a:r>
              <a:rPr lang="es-CL" dirty="0" smtClean="0">
                <a:solidFill>
                  <a:schemeClr val="accent3">
                    <a:lumMod val="50000"/>
                  </a:schemeClr>
                </a:solidFill>
              </a:rPr>
              <a:t>YUGOESLAVIA emblemática: país socialista, independiente de la URSS y de EEUU, con modelo económico propio (autogestión).</a:t>
            </a:r>
          </a:p>
          <a:p>
            <a:r>
              <a:rPr lang="es-CL" dirty="0" smtClean="0">
                <a:solidFill>
                  <a:schemeClr val="accent3">
                    <a:lumMod val="50000"/>
                  </a:schemeClr>
                </a:solidFill>
              </a:rPr>
              <a:t>SOCIALISMO ÁRABE: relaciones de amistad y solidaridad con el sistema de partidos </a:t>
            </a:r>
            <a:r>
              <a:rPr lang="es-CL" dirty="0" err="1" smtClean="0">
                <a:solidFill>
                  <a:schemeClr val="accent3">
                    <a:lumMod val="50000"/>
                  </a:schemeClr>
                </a:solidFill>
              </a:rPr>
              <a:t>Baas</a:t>
            </a:r>
            <a:r>
              <a:rPr lang="es-CL" dirty="0" smtClean="0">
                <a:solidFill>
                  <a:schemeClr val="accent3">
                    <a:lumMod val="50000"/>
                  </a:schemeClr>
                </a:solidFill>
              </a:rPr>
              <a:t>.</a:t>
            </a:r>
          </a:p>
          <a:p>
            <a:r>
              <a:rPr lang="es-CL" dirty="0" smtClean="0">
                <a:solidFill>
                  <a:schemeClr val="accent3">
                    <a:lumMod val="50000"/>
                  </a:schemeClr>
                </a:solidFill>
              </a:rPr>
              <a:t>Apertura a los PARTIDOS COMUNISTAS de los países del ‘Socialismo Real’: PCUS, PSUA, PCCh, PCP, PCR, PCB.</a:t>
            </a:r>
          </a:p>
          <a:p>
            <a:r>
              <a:rPr lang="es-CL" dirty="0" smtClean="0">
                <a:solidFill>
                  <a:schemeClr val="accent3">
                    <a:lumMod val="50000"/>
                  </a:schemeClr>
                </a:solidFill>
              </a:rPr>
              <a:t>INTERNACIONAL SOCIALISTA: ingreso tras debacle de los “socialismo reales”, no ha implicado pérdida de su autonomía. Relaciones privilegiadas con el PSOE, PSF, SPD y PSDS.</a:t>
            </a:r>
            <a:endParaRPr lang="es-CL" dirty="0">
              <a:solidFill>
                <a:schemeClr val="accent3">
                  <a:lumMod val="50000"/>
                </a:schemeClr>
              </a:solidFill>
            </a:endParaRPr>
          </a:p>
        </p:txBody>
      </p:sp>
    </p:spTree>
    <p:extLst>
      <p:ext uri="{BB962C8B-B14F-4D97-AF65-F5344CB8AC3E}">
        <p14:creationId xmlns="" xmlns:p14="http://schemas.microsoft.com/office/powerpoint/2010/main" val="3678558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600200"/>
          </a:xfrm>
          <a:solidFill>
            <a:schemeClr val="accent3">
              <a:lumMod val="75000"/>
            </a:schemeClr>
          </a:solidFill>
        </p:spPr>
        <p:txBody>
          <a:bodyPr>
            <a:normAutofit fontScale="90000"/>
          </a:bodyPr>
          <a:lstStyle/>
          <a:p>
            <a:r>
              <a:rPr lang="es-CL" dirty="0" smtClean="0"/>
              <a:t/>
            </a:r>
            <a:br>
              <a:rPr lang="es-CL" dirty="0" smtClean="0"/>
            </a:br>
            <a:r>
              <a:rPr lang="es-CL" b="1" dirty="0" smtClean="0">
                <a:solidFill>
                  <a:schemeClr val="accent2">
                    <a:lumMod val="20000"/>
                    <a:lumOff val="80000"/>
                  </a:schemeClr>
                </a:solidFill>
              </a:rPr>
              <a:t>TRES </a:t>
            </a:r>
            <a:r>
              <a:rPr lang="es-CL" b="1" dirty="0">
                <a:solidFill>
                  <a:schemeClr val="accent2">
                    <a:lumMod val="20000"/>
                    <a:lumOff val="80000"/>
                  </a:schemeClr>
                </a:solidFill>
              </a:rPr>
              <a:t>ESTALLIDOS IDEOLÓGICOS </a:t>
            </a:r>
            <a:r>
              <a:rPr lang="es-CL" dirty="0">
                <a:solidFill>
                  <a:schemeClr val="accent2">
                    <a:lumMod val="20000"/>
                    <a:lumOff val="80000"/>
                  </a:schemeClr>
                </a:solidFill>
              </a:rPr>
              <a:t>SIMULTÁNEOS EN LOS 60-70</a:t>
            </a:r>
            <a:r>
              <a:rPr lang="es-CL" dirty="0"/>
              <a:t/>
            </a:r>
            <a:br>
              <a:rPr lang="es-CL" dirty="0"/>
            </a:br>
            <a:endParaRPr lang="es-CL" dirty="0"/>
          </a:p>
        </p:txBody>
      </p:sp>
      <p:sp>
        <p:nvSpPr>
          <p:cNvPr id="3" name="Marcador de contenido 2"/>
          <p:cNvSpPr>
            <a:spLocks noGrp="1"/>
          </p:cNvSpPr>
          <p:nvPr>
            <p:ph idx="1"/>
          </p:nvPr>
        </p:nvSpPr>
        <p:spPr>
          <a:xfrm>
            <a:off x="0" y="1600200"/>
            <a:ext cx="9144000" cy="5257800"/>
          </a:xfrm>
          <a:solidFill>
            <a:schemeClr val="bg2"/>
          </a:solidFill>
          <a:ln w="38100">
            <a:solidFill>
              <a:schemeClr val="tx2"/>
            </a:solidFill>
          </a:ln>
          <a:effectLst/>
          <a:scene3d>
            <a:camera prst="orthographicFront"/>
            <a:lightRig rig="harsh" dir="t">
              <a:rot lat="0" lon="0" rev="3000000"/>
            </a:lightRig>
          </a:scene3d>
          <a:sp3d extrusionH="254000" contourW="19050">
            <a:bevelT w="82550" h="44450" prst="angle"/>
            <a:bevelB w="82550" h="44450" prst="angle"/>
            <a:contourClr>
              <a:srgbClr val="FFFFFF"/>
            </a:contourClr>
          </a:sp3d>
        </p:spPr>
        <p:txBody>
          <a:bodyPr>
            <a:normAutofit fontScale="92500"/>
          </a:bodyPr>
          <a:lstStyle/>
          <a:p>
            <a:pPr marL="914400" lvl="2" indent="0">
              <a:buClr>
                <a:srgbClr val="00B050"/>
              </a:buClr>
              <a:buNone/>
            </a:pPr>
            <a:endParaRPr lang="es-CL" sz="4000" dirty="0" smtClean="0">
              <a:solidFill>
                <a:srgbClr val="00863D"/>
              </a:solidFill>
              <a:effectLst>
                <a:outerShdw blurRad="38100" dist="38100" dir="2700000" algn="tl">
                  <a:srgbClr val="000000">
                    <a:alpha val="43137"/>
                  </a:srgbClr>
                </a:outerShdw>
              </a:effectLst>
            </a:endParaRPr>
          </a:p>
          <a:p>
            <a:pPr lvl="2">
              <a:buClr>
                <a:srgbClr val="00B050"/>
              </a:buClr>
              <a:buFont typeface="Wingdings" panose="05000000000000000000" pitchFamily="2" charset="2"/>
              <a:buChar char="q"/>
            </a:pPr>
            <a:r>
              <a:rPr lang="es-CL" sz="4000" dirty="0" smtClean="0">
                <a:solidFill>
                  <a:schemeClr val="accent3">
                    <a:lumMod val="50000"/>
                  </a:schemeClr>
                </a:solidFill>
                <a:effectLst>
                  <a:outerShdw blurRad="38100" dist="38100" dir="2700000" algn="tl">
                    <a:srgbClr val="000000">
                      <a:alpha val="43137"/>
                    </a:srgbClr>
                  </a:outerShdw>
                </a:effectLst>
              </a:rPr>
              <a:t>Revolución </a:t>
            </a:r>
            <a:r>
              <a:rPr lang="es-CL" sz="4000" dirty="0">
                <a:solidFill>
                  <a:schemeClr val="accent3">
                    <a:lumMod val="50000"/>
                  </a:schemeClr>
                </a:solidFill>
                <a:effectLst>
                  <a:outerShdw blurRad="38100" dist="38100" dir="2700000" algn="tl">
                    <a:srgbClr val="000000">
                      <a:alpha val="43137"/>
                    </a:srgbClr>
                  </a:outerShdw>
                </a:effectLst>
              </a:rPr>
              <a:t>popular-socialista </a:t>
            </a:r>
            <a:r>
              <a:rPr lang="es-CL" sz="4000" dirty="0" smtClean="0">
                <a:solidFill>
                  <a:schemeClr val="accent3">
                    <a:lumMod val="50000"/>
                  </a:schemeClr>
                </a:solidFill>
                <a:effectLst>
                  <a:outerShdw blurRad="38100" dist="38100" dir="2700000" algn="tl">
                    <a:srgbClr val="000000">
                      <a:alpha val="43137"/>
                    </a:srgbClr>
                  </a:outerShdw>
                </a:effectLst>
              </a:rPr>
              <a:t>de inmediato </a:t>
            </a:r>
          </a:p>
          <a:p>
            <a:pPr marL="914400" lvl="2" indent="0">
              <a:buClr>
                <a:srgbClr val="00B050"/>
              </a:buClr>
              <a:buNone/>
            </a:pPr>
            <a:r>
              <a:rPr lang="es-CL" sz="2800" dirty="0" smtClean="0">
                <a:solidFill>
                  <a:schemeClr val="accent3">
                    <a:lumMod val="50000"/>
                  </a:schemeClr>
                </a:solidFill>
                <a:effectLst>
                  <a:outerShdw blurRad="38100" dist="38100" dir="2700000" algn="tl">
                    <a:srgbClr val="000000">
                      <a:alpha val="43137"/>
                    </a:srgbClr>
                  </a:outerShdw>
                </a:effectLst>
              </a:rPr>
              <a:t>	Influencia de la revolución cubana y del guevarismo</a:t>
            </a:r>
            <a:endParaRPr lang="es-CL" sz="2800" dirty="0">
              <a:solidFill>
                <a:schemeClr val="accent3">
                  <a:lumMod val="50000"/>
                </a:schemeClr>
              </a:solidFill>
              <a:effectLst>
                <a:outerShdw blurRad="38100" dist="38100" dir="2700000" algn="tl">
                  <a:srgbClr val="000000">
                    <a:alpha val="43137"/>
                  </a:srgbClr>
                </a:outerShdw>
              </a:effectLst>
            </a:endParaRPr>
          </a:p>
          <a:p>
            <a:pPr lvl="2">
              <a:buClr>
                <a:srgbClr val="00B050"/>
              </a:buClr>
              <a:buFont typeface="Wingdings" panose="05000000000000000000" pitchFamily="2" charset="2"/>
              <a:buChar char="q"/>
            </a:pPr>
            <a:r>
              <a:rPr lang="es-CL" sz="4000" dirty="0" smtClean="0">
                <a:solidFill>
                  <a:schemeClr val="accent3">
                    <a:lumMod val="50000"/>
                  </a:schemeClr>
                </a:solidFill>
                <a:effectLst>
                  <a:outerShdw blurRad="38100" dist="38100" dir="2700000" algn="tl">
                    <a:srgbClr val="000000">
                      <a:alpha val="43137"/>
                    </a:srgbClr>
                  </a:outerShdw>
                </a:effectLst>
              </a:rPr>
              <a:t>Marxismo-Leninismo</a:t>
            </a:r>
          </a:p>
          <a:p>
            <a:pPr marL="1828800" lvl="4" indent="0">
              <a:buClr>
                <a:srgbClr val="00B050"/>
              </a:buClr>
              <a:buNone/>
            </a:pPr>
            <a:r>
              <a:rPr lang="es-CL" sz="2600" dirty="0" smtClean="0">
                <a:solidFill>
                  <a:schemeClr val="accent3">
                    <a:lumMod val="50000"/>
                  </a:schemeClr>
                </a:solidFill>
                <a:effectLst>
                  <a:outerShdw blurRad="38100" dist="38100" dir="2700000" algn="tl">
                    <a:srgbClr val="000000">
                      <a:alpha val="43137"/>
                    </a:srgbClr>
                  </a:outerShdw>
                </a:effectLst>
              </a:rPr>
              <a:t>Centralismo-democrático</a:t>
            </a:r>
          </a:p>
          <a:p>
            <a:pPr marL="914400" lvl="2" indent="0">
              <a:buClr>
                <a:srgbClr val="00B050"/>
              </a:buClr>
              <a:buNone/>
            </a:pPr>
            <a:endParaRPr lang="es-CL" sz="4000" dirty="0">
              <a:solidFill>
                <a:srgbClr val="00863D"/>
              </a:solidFill>
              <a:effectLst>
                <a:outerShdw blurRad="38100" dist="38100" dir="2700000" algn="tl">
                  <a:srgbClr val="000000">
                    <a:alpha val="43137"/>
                  </a:srgbClr>
                </a:outerShdw>
              </a:effectLst>
            </a:endParaRPr>
          </a:p>
          <a:p>
            <a:pPr lvl="2">
              <a:buClr>
                <a:srgbClr val="00B050"/>
              </a:buClr>
              <a:buFont typeface="Wingdings" panose="05000000000000000000" pitchFamily="2" charset="2"/>
              <a:buChar char="q"/>
            </a:pPr>
            <a:r>
              <a:rPr lang="es-CL" sz="6000" b="1" dirty="0" smtClean="0">
                <a:solidFill>
                  <a:srgbClr val="00863D"/>
                </a:solidFill>
                <a:effectLst>
                  <a:outerShdw blurRad="38100" dist="38100" dir="2700000" algn="tl">
                    <a:srgbClr val="000000">
                      <a:alpha val="43137"/>
                    </a:srgbClr>
                  </a:outerShdw>
                </a:effectLst>
              </a:rPr>
              <a:t>Vía </a:t>
            </a:r>
            <a:r>
              <a:rPr lang="es-CL" sz="6000" b="1" dirty="0">
                <a:solidFill>
                  <a:srgbClr val="00863D"/>
                </a:solidFill>
                <a:effectLst>
                  <a:outerShdw blurRad="38100" dist="38100" dir="2700000" algn="tl">
                    <a:srgbClr val="000000">
                      <a:alpha val="43137"/>
                    </a:srgbClr>
                  </a:outerShdw>
                </a:effectLst>
              </a:rPr>
              <a:t>chilena al socialismo</a:t>
            </a:r>
            <a:endParaRPr lang="es-CL" sz="6000" dirty="0">
              <a:solidFill>
                <a:srgbClr val="00863D"/>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2074470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052736"/>
          </a:xfrm>
        </p:spPr>
        <p:txBody>
          <a:bodyPr>
            <a:normAutofit/>
          </a:bodyPr>
          <a:lstStyle/>
          <a:p>
            <a:r>
              <a:rPr lang="es-CL" b="1" dirty="0" smtClean="0"/>
              <a:t>DE LA EXPERIENCIA </a:t>
            </a:r>
            <a:r>
              <a:rPr lang="es-CL" b="1" dirty="0"/>
              <a:t>DE LA DICTADURA</a:t>
            </a:r>
          </a:p>
        </p:txBody>
      </p:sp>
      <p:sp>
        <p:nvSpPr>
          <p:cNvPr id="3" name="Marcador de contenido 2"/>
          <p:cNvSpPr>
            <a:spLocks noGrp="1"/>
          </p:cNvSpPr>
          <p:nvPr>
            <p:ph idx="1"/>
          </p:nvPr>
        </p:nvSpPr>
        <p:spPr>
          <a:xfrm>
            <a:off x="0" y="1052736"/>
            <a:ext cx="9144000" cy="5805264"/>
          </a:xfrm>
          <a:solidFill>
            <a:schemeClr val="accent6">
              <a:lumMod val="20000"/>
              <a:lumOff val="80000"/>
            </a:schemeClr>
          </a:solidFill>
        </p:spPr>
        <p:txBody>
          <a:bodyPr>
            <a:normAutofit lnSpcReduction="10000"/>
          </a:bodyPr>
          <a:lstStyle/>
          <a:p>
            <a:pPr marL="457200" lvl="1" indent="0">
              <a:buClr>
                <a:srgbClr val="CC3300"/>
              </a:buClr>
              <a:buSzPct val="150000"/>
              <a:buNone/>
            </a:pPr>
            <a:endParaRPr lang="es-CL" sz="900" b="1" dirty="0" smtClean="0"/>
          </a:p>
          <a:p>
            <a:pPr lvl="1">
              <a:buClr>
                <a:schemeClr val="accent4"/>
              </a:buClr>
              <a:buSzPct val="100000"/>
              <a:buFont typeface="Wingdings" panose="05000000000000000000" pitchFamily="2" charset="2"/>
              <a:buChar char="q"/>
            </a:pPr>
            <a:r>
              <a:rPr lang="es-CL" sz="4800" b="1" dirty="0" smtClean="0">
                <a:solidFill>
                  <a:srgbClr val="C00000"/>
                </a:solidFill>
                <a:latin typeface="Arial Black" panose="020B0A04020102020204" pitchFamily="34" charset="0"/>
              </a:rPr>
              <a:t>  </a:t>
            </a:r>
            <a:r>
              <a:rPr lang="es-CL" sz="4400" b="1" dirty="0" smtClean="0">
                <a:solidFill>
                  <a:srgbClr val="C00000"/>
                </a:solidFill>
                <a:latin typeface="Arial Black" panose="020B0A04020102020204" pitchFamily="34" charset="0"/>
              </a:rPr>
              <a:t>Derechos</a:t>
            </a:r>
            <a:r>
              <a:rPr lang="es-CL" sz="4400" b="1" dirty="0" smtClean="0">
                <a:solidFill>
                  <a:srgbClr val="C00000"/>
                </a:solidFill>
              </a:rPr>
              <a:t> </a:t>
            </a:r>
            <a:r>
              <a:rPr lang="es-CL" sz="4400" b="1" dirty="0">
                <a:solidFill>
                  <a:srgbClr val="C00000"/>
                </a:solidFill>
                <a:latin typeface="Arial Black" panose="020B0A04020102020204" pitchFamily="34" charset="0"/>
              </a:rPr>
              <a:t>Humanos</a:t>
            </a:r>
            <a:endParaRPr lang="es-CL" sz="4400" dirty="0">
              <a:solidFill>
                <a:srgbClr val="C00000"/>
              </a:solidFill>
              <a:latin typeface="Arial Black" panose="020B0A04020102020204" pitchFamily="34" charset="0"/>
            </a:endParaRPr>
          </a:p>
          <a:p>
            <a:pPr lvl="1">
              <a:buClr>
                <a:schemeClr val="accent4"/>
              </a:buClr>
              <a:buSzPct val="100000"/>
              <a:buFont typeface="Wingdings" panose="05000000000000000000" pitchFamily="2" charset="2"/>
              <a:buChar char="q"/>
            </a:pPr>
            <a:r>
              <a:rPr lang="es-CL" sz="4400" b="1" dirty="0" smtClean="0">
                <a:solidFill>
                  <a:srgbClr val="C00000"/>
                </a:solidFill>
              </a:rPr>
              <a:t>   </a:t>
            </a:r>
            <a:r>
              <a:rPr lang="es-CL" sz="4400" b="1" dirty="0" smtClean="0">
                <a:solidFill>
                  <a:srgbClr val="C00000"/>
                </a:solidFill>
                <a:latin typeface="Arial Black" panose="020B0A04020102020204" pitchFamily="34" charset="0"/>
              </a:rPr>
              <a:t>Revaloración </a:t>
            </a:r>
            <a:r>
              <a:rPr lang="es-CL" sz="4400" b="1" dirty="0">
                <a:solidFill>
                  <a:srgbClr val="C00000"/>
                </a:solidFill>
                <a:latin typeface="Arial Black" panose="020B0A04020102020204" pitchFamily="34" charset="0"/>
              </a:rPr>
              <a:t>de la </a:t>
            </a:r>
            <a:r>
              <a:rPr lang="es-CL" sz="4400" b="1" dirty="0" smtClean="0">
                <a:solidFill>
                  <a:srgbClr val="C00000"/>
                </a:solidFill>
                <a:latin typeface="Arial Black" panose="020B0A04020102020204" pitchFamily="34" charset="0"/>
              </a:rPr>
              <a:t>		</a:t>
            </a:r>
            <a:r>
              <a:rPr lang="es-CL" sz="4400" b="1" dirty="0">
                <a:solidFill>
                  <a:srgbClr val="C00000"/>
                </a:solidFill>
                <a:latin typeface="Arial Black" panose="020B0A04020102020204" pitchFamily="34" charset="0"/>
              </a:rPr>
              <a:t> </a:t>
            </a:r>
            <a:r>
              <a:rPr lang="es-CL" sz="4400" b="1" dirty="0" smtClean="0">
                <a:solidFill>
                  <a:srgbClr val="C00000"/>
                </a:solidFill>
                <a:latin typeface="Arial Black" panose="020B0A04020102020204" pitchFamily="34" charset="0"/>
              </a:rPr>
              <a:t> 	  democracia política 		  clásica</a:t>
            </a:r>
            <a:endParaRPr lang="es-CL" sz="4400" dirty="0">
              <a:solidFill>
                <a:srgbClr val="C00000"/>
              </a:solidFill>
              <a:latin typeface="Arial Black" panose="020B0A04020102020204" pitchFamily="34" charset="0"/>
            </a:endParaRPr>
          </a:p>
          <a:p>
            <a:pPr lvl="1">
              <a:buClr>
                <a:schemeClr val="accent4"/>
              </a:buClr>
              <a:buSzPct val="100000"/>
              <a:buFont typeface="Wingdings" panose="05000000000000000000" pitchFamily="2" charset="2"/>
              <a:buChar char="q"/>
            </a:pPr>
            <a:r>
              <a:rPr lang="es-CL" sz="4800" b="1" dirty="0" smtClean="0">
                <a:solidFill>
                  <a:srgbClr val="C00000"/>
                </a:solidFill>
              </a:rPr>
              <a:t>  </a:t>
            </a:r>
            <a:r>
              <a:rPr lang="es-CL" sz="4400" b="1" dirty="0" smtClean="0">
                <a:solidFill>
                  <a:srgbClr val="C00000"/>
                </a:solidFill>
                <a:latin typeface="Arial Black" panose="020B0A04020102020204" pitchFamily="34" charset="0"/>
              </a:rPr>
              <a:t>Alianza izquierda-centro</a:t>
            </a:r>
            <a:endParaRPr lang="es-CL" sz="4400" dirty="0">
              <a:solidFill>
                <a:srgbClr val="C00000"/>
              </a:solidFill>
              <a:latin typeface="Arial Black" panose="020B0A04020102020204" pitchFamily="34" charset="0"/>
            </a:endParaRPr>
          </a:p>
          <a:p>
            <a:pPr lvl="2">
              <a:buClr>
                <a:schemeClr val="accent6">
                  <a:lumMod val="50000"/>
                </a:schemeClr>
              </a:buClr>
              <a:buSzPct val="150000"/>
            </a:pPr>
            <a:r>
              <a:rPr lang="es-CL" sz="4000" b="1" dirty="0"/>
              <a:t>N</a:t>
            </a:r>
            <a:r>
              <a:rPr lang="es-CL" sz="3600" b="1" dirty="0"/>
              <a:t>ecesidad de CONSTRUIR MAYORÍAS para derrotar a la derecha</a:t>
            </a:r>
          </a:p>
          <a:p>
            <a:pPr lvl="2">
              <a:buClr>
                <a:schemeClr val="accent6">
                  <a:lumMod val="50000"/>
                </a:schemeClr>
              </a:buClr>
              <a:buSzPct val="150000"/>
            </a:pPr>
            <a:r>
              <a:rPr lang="es-CL" sz="3600" b="1" dirty="0" smtClean="0"/>
              <a:t>Se diluye la prioridad de la unidad PS-PC </a:t>
            </a:r>
          </a:p>
        </p:txBody>
      </p:sp>
    </p:spTree>
    <p:extLst>
      <p:ext uri="{BB962C8B-B14F-4D97-AF65-F5344CB8AC3E}">
        <p14:creationId xmlns="" xmlns:p14="http://schemas.microsoft.com/office/powerpoint/2010/main" val="86029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467528" cy="1772816"/>
          </a:xfrm>
          <a:solidFill>
            <a:schemeClr val="accent6">
              <a:lumMod val="60000"/>
              <a:lumOff val="40000"/>
            </a:schemeClr>
          </a:solidFill>
        </p:spPr>
        <p:txBody>
          <a:bodyPr>
            <a:normAutofit fontScale="90000"/>
          </a:bodyPr>
          <a:lstStyle/>
          <a:p>
            <a:r>
              <a:rPr lang="es-CL" b="1" dirty="0" smtClean="0">
                <a:solidFill>
                  <a:schemeClr val="accent2">
                    <a:lumMod val="75000"/>
                  </a:schemeClr>
                </a:solidFill>
              </a:rPr>
              <a:t>IMPACTO MUNDIAL DE LA </a:t>
            </a:r>
            <a:br>
              <a:rPr lang="es-CL" b="1" dirty="0" smtClean="0">
                <a:solidFill>
                  <a:schemeClr val="accent2">
                    <a:lumMod val="75000"/>
                  </a:schemeClr>
                </a:solidFill>
              </a:rPr>
            </a:br>
            <a:r>
              <a:rPr lang="es-CL" b="1" dirty="0" smtClean="0">
                <a:solidFill>
                  <a:schemeClr val="accent2">
                    <a:lumMod val="75000"/>
                  </a:schemeClr>
                </a:solidFill>
              </a:rPr>
              <a:t>EXPERIENCIA ALLENDISTA</a:t>
            </a:r>
            <a:br>
              <a:rPr lang="es-CL" b="1" dirty="0" smtClean="0">
                <a:solidFill>
                  <a:schemeClr val="accent2">
                    <a:lumMod val="75000"/>
                  </a:schemeClr>
                </a:solidFill>
              </a:rPr>
            </a:br>
            <a:r>
              <a:rPr lang="es-CL" sz="3100" b="1" dirty="0" smtClean="0">
                <a:solidFill>
                  <a:schemeClr val="accent2">
                    <a:lumMod val="75000"/>
                  </a:schemeClr>
                </a:solidFill>
              </a:rPr>
              <a:t>(proceso en desarrollo)</a:t>
            </a:r>
            <a:endParaRPr lang="es-CL" sz="3100" b="1" dirty="0">
              <a:solidFill>
                <a:schemeClr val="accent2">
                  <a:lumMod val="75000"/>
                </a:schemeClr>
              </a:solidFill>
            </a:endParaRPr>
          </a:p>
        </p:txBody>
      </p:sp>
      <p:sp>
        <p:nvSpPr>
          <p:cNvPr id="3" name="Marcador de contenido 2"/>
          <p:cNvSpPr>
            <a:spLocks noGrp="1"/>
          </p:cNvSpPr>
          <p:nvPr>
            <p:ph idx="1"/>
          </p:nvPr>
        </p:nvSpPr>
        <p:spPr>
          <a:xfrm>
            <a:off x="0" y="1772816"/>
            <a:ext cx="9467528" cy="5085184"/>
          </a:xfrm>
          <a:solidFill>
            <a:schemeClr val="accent6">
              <a:lumMod val="20000"/>
              <a:lumOff val="80000"/>
            </a:schemeClr>
          </a:solidFill>
        </p:spPr>
        <p:txBody>
          <a:bodyPr>
            <a:normAutofit lnSpcReduction="10000"/>
          </a:bodyPr>
          <a:lstStyle/>
          <a:p>
            <a:endParaRPr lang="es-CL" sz="800" b="1" dirty="0" smtClean="0">
              <a:solidFill>
                <a:schemeClr val="accent2">
                  <a:lumMod val="75000"/>
                </a:schemeClr>
              </a:solidFill>
            </a:endParaRPr>
          </a:p>
          <a:p>
            <a:r>
              <a:rPr lang="es-CL" b="1" dirty="0" smtClean="0">
                <a:solidFill>
                  <a:schemeClr val="accent2">
                    <a:lumMod val="75000"/>
                  </a:schemeClr>
                </a:solidFill>
              </a:rPr>
              <a:t>EUROCOMUNISMO</a:t>
            </a:r>
            <a:r>
              <a:rPr lang="es-CL" dirty="0" smtClean="0">
                <a:solidFill>
                  <a:schemeClr val="accent2">
                    <a:lumMod val="75000"/>
                  </a:schemeClr>
                </a:solidFill>
              </a:rPr>
              <a:t> (PCI-</a:t>
            </a:r>
            <a:r>
              <a:rPr lang="es-CL" dirty="0" err="1" smtClean="0">
                <a:solidFill>
                  <a:schemeClr val="accent2">
                    <a:lumMod val="75000"/>
                  </a:schemeClr>
                </a:solidFill>
              </a:rPr>
              <a:t>Berlinger</a:t>
            </a:r>
            <a:r>
              <a:rPr lang="es-CL" dirty="0" smtClean="0">
                <a:solidFill>
                  <a:schemeClr val="accent2">
                    <a:lumMod val="75000"/>
                  </a:schemeClr>
                </a:solidFill>
              </a:rPr>
              <a:t>, PCF-</a:t>
            </a:r>
            <a:r>
              <a:rPr lang="es-CL" dirty="0" err="1" smtClean="0">
                <a:solidFill>
                  <a:schemeClr val="accent2">
                    <a:lumMod val="75000"/>
                  </a:schemeClr>
                </a:solidFill>
              </a:rPr>
              <a:t>Marchais</a:t>
            </a:r>
            <a:r>
              <a:rPr lang="es-CL" dirty="0" smtClean="0">
                <a:solidFill>
                  <a:schemeClr val="accent2">
                    <a:lumMod val="75000"/>
                  </a:schemeClr>
                </a:solidFill>
              </a:rPr>
              <a:t>, PCE-Carrillo).</a:t>
            </a:r>
          </a:p>
          <a:p>
            <a:r>
              <a:rPr lang="es-CL" dirty="0">
                <a:solidFill>
                  <a:schemeClr val="accent2">
                    <a:lumMod val="75000"/>
                  </a:schemeClr>
                </a:solidFill>
              </a:rPr>
              <a:t>D</a:t>
            </a:r>
            <a:r>
              <a:rPr lang="es-CL" dirty="0" smtClean="0">
                <a:solidFill>
                  <a:schemeClr val="accent2">
                    <a:lumMod val="75000"/>
                  </a:schemeClr>
                </a:solidFill>
              </a:rPr>
              <a:t>e la URSS de BREZNEV a la URSS de GORBACHOV.</a:t>
            </a:r>
          </a:p>
          <a:p>
            <a:r>
              <a:rPr lang="es-CL" dirty="0" smtClean="0">
                <a:solidFill>
                  <a:schemeClr val="accent2">
                    <a:lumMod val="75000"/>
                  </a:schemeClr>
                </a:solidFill>
              </a:rPr>
              <a:t>De los TRIUNFOS DE LAS GUERRILLAS en </a:t>
            </a:r>
            <a:r>
              <a:rPr lang="es-CL" dirty="0">
                <a:solidFill>
                  <a:schemeClr val="accent2">
                    <a:lumMod val="75000"/>
                  </a:schemeClr>
                </a:solidFill>
              </a:rPr>
              <a:t>A</a:t>
            </a:r>
            <a:r>
              <a:rPr lang="es-CL" dirty="0" smtClean="0">
                <a:solidFill>
                  <a:schemeClr val="accent2">
                    <a:lumMod val="75000"/>
                  </a:schemeClr>
                </a:solidFill>
              </a:rPr>
              <a:t>mérica Latina (Nicaragua y El Salvador) al </a:t>
            </a:r>
            <a:r>
              <a:rPr lang="es-CL" b="1" dirty="0" smtClean="0">
                <a:solidFill>
                  <a:schemeClr val="accent2">
                    <a:lumMod val="75000"/>
                  </a:schemeClr>
                </a:solidFill>
              </a:rPr>
              <a:t>CAMINO POLÍTICO </a:t>
            </a:r>
            <a:r>
              <a:rPr lang="es-CL" dirty="0" smtClean="0">
                <a:solidFill>
                  <a:schemeClr val="accent2">
                    <a:lumMod val="75000"/>
                  </a:schemeClr>
                </a:solidFill>
              </a:rPr>
              <a:t>de las izquierdas (Chile, Venezuela, Brasil, Uruguay, Ecuador…).</a:t>
            </a:r>
          </a:p>
          <a:p>
            <a:r>
              <a:rPr lang="es-CL" b="1" dirty="0" smtClean="0">
                <a:solidFill>
                  <a:schemeClr val="accent2">
                    <a:lumMod val="75000"/>
                  </a:schemeClr>
                </a:solidFill>
              </a:rPr>
              <a:t>‘LA RENOVACIÓN’ </a:t>
            </a:r>
            <a:r>
              <a:rPr lang="es-CL" dirty="0" smtClean="0">
                <a:solidFill>
                  <a:schemeClr val="accent2">
                    <a:lumMod val="75000"/>
                  </a:schemeClr>
                </a:solidFill>
              </a:rPr>
              <a:t>en la izquierda chilena: consolidación del </a:t>
            </a:r>
            <a:r>
              <a:rPr lang="es-CL" b="1" dirty="0" smtClean="0">
                <a:solidFill>
                  <a:schemeClr val="accent2">
                    <a:lumMod val="75000"/>
                  </a:schemeClr>
                </a:solidFill>
              </a:rPr>
              <a:t>carácter democrático de los objetivos y métodos de los socialistas</a:t>
            </a:r>
            <a:r>
              <a:rPr lang="es-CL" dirty="0" smtClean="0">
                <a:solidFill>
                  <a:schemeClr val="accent2">
                    <a:lumMod val="75000"/>
                  </a:schemeClr>
                </a:solidFill>
              </a:rPr>
              <a:t>.</a:t>
            </a:r>
          </a:p>
          <a:p>
            <a:endParaRPr lang="es-CL" dirty="0" smtClean="0"/>
          </a:p>
          <a:p>
            <a:endParaRPr lang="es-CL" dirty="0"/>
          </a:p>
        </p:txBody>
      </p:sp>
    </p:spTree>
    <p:extLst>
      <p:ext uri="{BB962C8B-B14F-4D97-AF65-F5344CB8AC3E}">
        <p14:creationId xmlns="" xmlns:p14="http://schemas.microsoft.com/office/powerpoint/2010/main" val="3114456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1"/>
            <a:ext cx="9144000" cy="980727"/>
          </a:xfrm>
          <a:solidFill>
            <a:srgbClr val="FFC000"/>
          </a:solidFill>
        </p:spPr>
        <p:txBody>
          <a:bodyPr>
            <a:normAutofit fontScale="90000"/>
          </a:bodyPr>
          <a:lstStyle/>
          <a:p>
            <a:r>
              <a:rPr lang="es-ES" i="1" dirty="0" smtClean="0">
                <a:latin typeface="Arial Black" panose="020B0A04020102020204" pitchFamily="34" charset="0"/>
              </a:rPr>
              <a:t/>
            </a:r>
            <a:br>
              <a:rPr lang="es-ES" i="1" dirty="0" smtClean="0">
                <a:latin typeface="Arial Black" panose="020B0A04020102020204" pitchFamily="34" charset="0"/>
              </a:rPr>
            </a:br>
            <a:r>
              <a:rPr lang="es-ES" i="1" dirty="0" smtClean="0">
                <a:latin typeface="Arial Black" panose="020B0A04020102020204" pitchFamily="34" charset="0"/>
              </a:rPr>
              <a:t>MODELO </a:t>
            </a:r>
            <a:r>
              <a:rPr lang="es-ES" i="1" dirty="0">
                <a:latin typeface="Arial Black" panose="020B0A04020102020204" pitchFamily="34" charset="0"/>
              </a:rPr>
              <a:t>¿Cuál?</a:t>
            </a:r>
            <a:br>
              <a:rPr lang="es-ES" i="1" dirty="0">
                <a:latin typeface="Arial Black" panose="020B0A04020102020204" pitchFamily="34" charset="0"/>
              </a:rPr>
            </a:br>
            <a:endParaRPr lang="es-CL" dirty="0"/>
          </a:p>
        </p:txBody>
      </p:sp>
      <p:sp>
        <p:nvSpPr>
          <p:cNvPr id="3" name="2 Subtítulo"/>
          <p:cNvSpPr>
            <a:spLocks noGrp="1"/>
          </p:cNvSpPr>
          <p:nvPr>
            <p:ph type="subTitle" idx="1"/>
          </p:nvPr>
        </p:nvSpPr>
        <p:spPr>
          <a:xfrm>
            <a:off x="0" y="980728"/>
            <a:ext cx="9144000" cy="5877272"/>
          </a:xfrm>
          <a:solidFill>
            <a:schemeClr val="accent6">
              <a:lumMod val="50000"/>
            </a:schemeClr>
          </a:solidFill>
        </p:spPr>
        <p:txBody>
          <a:bodyPr>
            <a:normAutofit fontScale="70000" lnSpcReduction="20000"/>
          </a:bodyPr>
          <a:lstStyle/>
          <a:p>
            <a:r>
              <a:rPr lang="es-ES" sz="5100" dirty="0">
                <a:solidFill>
                  <a:schemeClr val="accent6">
                    <a:lumMod val="40000"/>
                    <a:lumOff val="60000"/>
                  </a:schemeClr>
                </a:solidFill>
                <a:latin typeface="Arial Black" panose="020B0A04020102020204" pitchFamily="34" charset="0"/>
              </a:rPr>
              <a:t>Chileno para Chile</a:t>
            </a:r>
          </a:p>
          <a:p>
            <a:r>
              <a:rPr lang="es-ES" sz="3400" b="1" dirty="0">
                <a:solidFill>
                  <a:schemeClr val="accent6">
                    <a:lumMod val="40000"/>
                    <a:lumOff val="60000"/>
                  </a:schemeClr>
                </a:solidFill>
              </a:rPr>
              <a:t>NO HAY MODELO UNIVERSAL. LA VÍA CHILENA ES SÓLO PARA CHILE</a:t>
            </a:r>
          </a:p>
          <a:p>
            <a:r>
              <a:rPr lang="es-CL" i="1" dirty="0">
                <a:solidFill>
                  <a:schemeClr val="bg1"/>
                </a:solidFill>
              </a:rPr>
              <a:t>“Y, cuando dentro de esta continuidad institucional y de las normas políticas fundamentales, surgen los antagonismos y contradicciones entre las clases, esto ocurre en forma esencialmente política. Nunca nuestro pueblo ha roto esta línea histórica. Las pocas quiebras institucionales fueron siempre determinadas por las clases dominantes”</a:t>
            </a:r>
            <a:endParaRPr lang="es-CL" dirty="0">
              <a:solidFill>
                <a:schemeClr val="bg1"/>
              </a:solidFill>
            </a:endParaRPr>
          </a:p>
          <a:p>
            <a:r>
              <a:rPr lang="es-CL" i="1" dirty="0">
                <a:solidFill>
                  <a:schemeClr val="bg1"/>
                </a:solidFill>
              </a:rPr>
              <a:t> “… los chilenos estamos orgullosos de haber logrado imponernos por vía política, triunfando sobre la violencia.”</a:t>
            </a:r>
            <a:endParaRPr lang="es-CL" dirty="0">
              <a:solidFill>
                <a:schemeClr val="bg1"/>
              </a:solidFill>
            </a:endParaRPr>
          </a:p>
          <a:p>
            <a:r>
              <a:rPr lang="es-CL" i="1" dirty="0">
                <a:solidFill>
                  <a:schemeClr val="bg1"/>
                </a:solidFill>
              </a:rPr>
              <a:t> “… contemplando los reveses y los éxitos, no como derrotas o victorias definitivas, sino como hitos en el duro y largo camino hacia la emancipación”</a:t>
            </a:r>
            <a:endParaRPr lang="es-CL" dirty="0">
              <a:solidFill>
                <a:schemeClr val="bg1"/>
              </a:solidFill>
            </a:endParaRPr>
          </a:p>
          <a:p>
            <a:r>
              <a:rPr lang="es-CL" i="1" dirty="0">
                <a:solidFill>
                  <a:schemeClr val="bg1"/>
                </a:solidFill>
              </a:rPr>
              <a:t> “Nuestro camino será aquel construido a lo largo de nuestra experiencia, el consagrado por el pueblo en las elecciones, el señalado “El combate ininterrumpido de las clases populares organizadas, ha logrado imponer progresivamente el reconocimiento de las libertades civiles y sociales, publicas e individuales”.</a:t>
            </a:r>
            <a:endParaRPr lang="es-CL" dirty="0">
              <a:solidFill>
                <a:schemeClr val="bg1"/>
              </a:solidFill>
            </a:endParaRPr>
          </a:p>
          <a:p>
            <a:r>
              <a:rPr lang="es-CL" i="1" dirty="0">
                <a:solidFill>
                  <a:schemeClr val="bg1"/>
                </a:solidFill>
              </a:rPr>
              <a:t>en el programa de la Unidad Popular: el camino al socialismo en democracia, pluralismo y libertad”</a:t>
            </a:r>
          </a:p>
          <a:p>
            <a:pPr algn="r"/>
            <a:r>
              <a:rPr lang="es-ES" sz="2400" dirty="0">
                <a:solidFill>
                  <a:schemeClr val="accent6">
                    <a:lumMod val="40000"/>
                    <a:lumOff val="60000"/>
                  </a:schemeClr>
                </a:solidFill>
              </a:rPr>
              <a:t>ALLENDE (5 de noviembre de 1969. Estado Nacional)</a:t>
            </a:r>
            <a:endParaRPr lang="es-CL" dirty="0">
              <a:solidFill>
                <a:schemeClr val="accent6">
                  <a:lumMod val="40000"/>
                  <a:lumOff val="60000"/>
                </a:schemeClr>
              </a:solidFill>
            </a:endParaRPr>
          </a:p>
          <a:p>
            <a:endParaRPr lang="es-CL" dirty="0"/>
          </a:p>
        </p:txBody>
      </p:sp>
    </p:spTree>
    <p:extLst>
      <p:ext uri="{BB962C8B-B14F-4D97-AF65-F5344CB8AC3E}">
        <p14:creationId xmlns="" xmlns:p14="http://schemas.microsoft.com/office/powerpoint/2010/main" val="610389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340768"/>
          </a:xfrm>
          <a:solidFill>
            <a:srgbClr val="CC6600"/>
          </a:solidFill>
        </p:spPr>
        <p:txBody>
          <a:bodyPr anchor="t">
            <a:normAutofit fontScale="90000"/>
          </a:bodyPr>
          <a:lstStyle/>
          <a:p>
            <a:r>
              <a:rPr lang="es-ES" b="1" dirty="0" smtClean="0">
                <a:solidFill>
                  <a:schemeClr val="tx2">
                    <a:lumMod val="20000"/>
                    <a:lumOff val="80000"/>
                  </a:schemeClr>
                </a:solidFill>
              </a:rPr>
              <a:t>DIALÉCTICA DE LA NATURALEZA Y DE LA SOCIEDAD HUMANA</a:t>
            </a:r>
            <a:endParaRPr lang="es-CL" b="1" dirty="0">
              <a:solidFill>
                <a:schemeClr val="tx2">
                  <a:lumMod val="20000"/>
                  <a:lumOff val="80000"/>
                </a:schemeClr>
              </a:solidFill>
            </a:endParaRPr>
          </a:p>
        </p:txBody>
      </p:sp>
      <p:sp>
        <p:nvSpPr>
          <p:cNvPr id="3" name="2 Marcador de contenido"/>
          <p:cNvSpPr>
            <a:spLocks noGrp="1"/>
          </p:cNvSpPr>
          <p:nvPr>
            <p:ph idx="1"/>
          </p:nvPr>
        </p:nvSpPr>
        <p:spPr>
          <a:xfrm>
            <a:off x="0" y="1340768"/>
            <a:ext cx="9144000" cy="5517232"/>
          </a:xfrm>
          <a:solidFill>
            <a:schemeClr val="accent1">
              <a:lumMod val="50000"/>
            </a:schemeClr>
          </a:solidFill>
        </p:spPr>
        <p:txBody>
          <a:bodyPr tIns="0" bIns="0">
            <a:normAutofit fontScale="85000" lnSpcReduction="10000"/>
          </a:bodyPr>
          <a:lstStyle/>
          <a:p>
            <a:pPr marL="0" indent="0" algn="ctr">
              <a:buClr>
                <a:schemeClr val="accent6">
                  <a:lumMod val="75000"/>
                </a:schemeClr>
              </a:buClr>
              <a:buNone/>
            </a:pPr>
            <a:r>
              <a:rPr lang="es-ES" b="1" dirty="0" smtClean="0">
                <a:solidFill>
                  <a:schemeClr val="tx2">
                    <a:lumMod val="20000"/>
                    <a:lumOff val="80000"/>
                  </a:schemeClr>
                </a:solidFill>
              </a:rPr>
              <a:t>LA CONTINUIDAD ES EL CAMBIO.</a:t>
            </a:r>
          </a:p>
          <a:p>
            <a:pPr marL="0" indent="0" algn="ctr">
              <a:buClr>
                <a:schemeClr val="accent6">
                  <a:lumMod val="75000"/>
                </a:schemeClr>
              </a:buClr>
              <a:buNone/>
            </a:pPr>
            <a:r>
              <a:rPr lang="es-ES" b="1" dirty="0" smtClean="0">
                <a:solidFill>
                  <a:schemeClr val="tx2">
                    <a:lumMod val="20000"/>
                    <a:lumOff val="80000"/>
                  </a:schemeClr>
                </a:solidFill>
              </a:rPr>
              <a:t>EN EL CAMBIO RADICA LA CONTINUIDAD.</a:t>
            </a:r>
            <a:endParaRPr lang="es-CL" b="1" dirty="0" smtClean="0">
              <a:solidFill>
                <a:schemeClr val="tx2">
                  <a:lumMod val="20000"/>
                  <a:lumOff val="80000"/>
                </a:schemeClr>
              </a:solidFill>
            </a:endParaRPr>
          </a:p>
          <a:p>
            <a:pPr>
              <a:buClr>
                <a:srgbClr val="0070C0"/>
              </a:buClr>
              <a:buSzPct val="150000"/>
            </a:pPr>
            <a:r>
              <a:rPr lang="es-ES" b="1" dirty="0" smtClean="0">
                <a:solidFill>
                  <a:schemeClr val="accent6"/>
                </a:solidFill>
              </a:rPr>
              <a:t>No se pueden mantener congeladas las ideas. El mundo es siempre cambio, la humanidad es transformación constante.</a:t>
            </a:r>
            <a:r>
              <a:rPr lang="es-ES" b="1" dirty="0">
                <a:solidFill>
                  <a:schemeClr val="accent6"/>
                </a:solidFill>
              </a:rPr>
              <a:t> </a:t>
            </a:r>
            <a:endParaRPr lang="es-ES" b="1" dirty="0" smtClean="0">
              <a:solidFill>
                <a:schemeClr val="accent6"/>
              </a:solidFill>
            </a:endParaRPr>
          </a:p>
          <a:p>
            <a:pPr>
              <a:buClr>
                <a:srgbClr val="0070C0"/>
              </a:buClr>
              <a:buSzPct val="150000"/>
            </a:pPr>
            <a:endParaRPr lang="es-ES" sz="900" b="1" dirty="0" smtClean="0">
              <a:solidFill>
                <a:schemeClr val="accent6"/>
              </a:solidFill>
            </a:endParaRPr>
          </a:p>
          <a:p>
            <a:pPr>
              <a:buClr>
                <a:srgbClr val="0070C0"/>
              </a:buClr>
              <a:buSzPct val="150000"/>
            </a:pPr>
            <a:r>
              <a:rPr lang="es-ES" b="1" dirty="0" smtClean="0">
                <a:solidFill>
                  <a:schemeClr val="accent6"/>
                </a:solidFill>
              </a:rPr>
              <a:t>Las </a:t>
            </a:r>
            <a:r>
              <a:rPr lang="es-ES" b="1" dirty="0">
                <a:solidFill>
                  <a:schemeClr val="accent6"/>
                </a:solidFill>
              </a:rPr>
              <a:t>constantes del pensamiento socialista chileno han </a:t>
            </a:r>
            <a:r>
              <a:rPr lang="es-ES" b="1" dirty="0" smtClean="0">
                <a:solidFill>
                  <a:schemeClr val="accent6"/>
                </a:solidFill>
              </a:rPr>
              <a:t>ido evolucionaron, </a:t>
            </a:r>
            <a:r>
              <a:rPr lang="es-ES" b="1" dirty="0">
                <a:solidFill>
                  <a:schemeClr val="accent6"/>
                </a:solidFill>
              </a:rPr>
              <a:t>parcial o totalmente, se han ido innovando</a:t>
            </a:r>
            <a:r>
              <a:rPr lang="es-ES" b="1" dirty="0" smtClean="0">
                <a:solidFill>
                  <a:schemeClr val="accent6"/>
                </a:solidFill>
              </a:rPr>
              <a:t>.</a:t>
            </a:r>
          </a:p>
          <a:p>
            <a:pPr>
              <a:buClr>
                <a:srgbClr val="0070C0"/>
              </a:buClr>
              <a:buSzPct val="150000"/>
            </a:pPr>
            <a:endParaRPr lang="es-ES" sz="900" dirty="0" smtClean="0">
              <a:solidFill>
                <a:srgbClr val="CC6600"/>
              </a:solidFill>
            </a:endParaRPr>
          </a:p>
          <a:p>
            <a:pPr marL="342900" lvl="1" indent="-342900">
              <a:buClr>
                <a:srgbClr val="0070C0"/>
              </a:buClr>
              <a:buSzPct val="150000"/>
              <a:buFont typeface="Arial" panose="020B0604020202020204" pitchFamily="34" charset="0"/>
              <a:buChar char="•"/>
            </a:pPr>
            <a:r>
              <a:rPr lang="es-CL" sz="4100" dirty="0">
                <a:solidFill>
                  <a:schemeClr val="accent6"/>
                </a:solidFill>
                <a:latin typeface="Cooper Black" panose="0208090404030B020404" pitchFamily="18" charset="0"/>
              </a:rPr>
              <a:t>Las ideas socialistas son condicionadas por la evolución </a:t>
            </a:r>
            <a:r>
              <a:rPr lang="es-CL" sz="4100" dirty="0" smtClean="0">
                <a:solidFill>
                  <a:schemeClr val="accent6"/>
                </a:solidFill>
                <a:latin typeface="Cooper Black" panose="0208090404030B020404" pitchFamily="18" charset="0"/>
              </a:rPr>
              <a:t>económica, social</a:t>
            </a:r>
            <a:r>
              <a:rPr lang="es-CL" sz="4100" dirty="0">
                <a:solidFill>
                  <a:schemeClr val="accent6"/>
                </a:solidFill>
                <a:latin typeface="Cooper Black" panose="0208090404030B020404" pitchFamily="18" charset="0"/>
              </a:rPr>
              <a:t>, cultural y política de la sociedad chilena, </a:t>
            </a:r>
            <a:r>
              <a:rPr lang="es-CL" sz="4100" dirty="0" smtClean="0">
                <a:solidFill>
                  <a:schemeClr val="accent6"/>
                </a:solidFill>
                <a:latin typeface="Cooper Black" panose="0208090404030B020404" pitchFamily="18" charset="0"/>
              </a:rPr>
              <a:t>latinoamericana y mundial.</a:t>
            </a:r>
            <a:r>
              <a:rPr lang="es-CL" sz="4100" dirty="0" smtClean="0">
                <a:solidFill>
                  <a:schemeClr val="tx2"/>
                </a:solidFill>
                <a:latin typeface="Cooper Black" panose="0208090404030B020404" pitchFamily="18" charset="0"/>
              </a:rPr>
              <a:t>.</a:t>
            </a:r>
            <a:endParaRPr lang="es-CL" sz="4100" dirty="0">
              <a:solidFill>
                <a:schemeClr val="tx2"/>
              </a:solidFill>
              <a:latin typeface="Cooper Black" panose="0208090404030B020404" pitchFamily="18" charset="0"/>
            </a:endParaRPr>
          </a:p>
          <a:p>
            <a:pPr>
              <a:buClr>
                <a:srgbClr val="0070C0"/>
              </a:buClr>
              <a:buSzPct val="150000"/>
            </a:pPr>
            <a:endParaRPr lang="es-CL" dirty="0">
              <a:solidFill>
                <a:srgbClr val="CC6600"/>
              </a:solidFill>
            </a:endParaRPr>
          </a:p>
        </p:txBody>
      </p:sp>
    </p:spTree>
    <p:extLst>
      <p:ext uri="{BB962C8B-B14F-4D97-AF65-F5344CB8AC3E}">
        <p14:creationId xmlns="" xmlns:p14="http://schemas.microsoft.com/office/powerpoint/2010/main" val="39250463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80728"/>
          </a:xfrm>
          <a:solidFill>
            <a:schemeClr val="bg2">
              <a:lumMod val="75000"/>
            </a:schemeClr>
          </a:solidFill>
        </p:spPr>
        <p:txBody>
          <a:bodyPr/>
          <a:lstStyle/>
          <a:p>
            <a:r>
              <a:rPr lang="es-CL" b="1" dirty="0" smtClean="0">
                <a:solidFill>
                  <a:schemeClr val="accent3">
                    <a:lumMod val="50000"/>
                  </a:schemeClr>
                </a:solidFill>
              </a:rPr>
              <a:t>¿PENSAMIENTO?</a:t>
            </a:r>
            <a:endParaRPr lang="es-CL" b="1" dirty="0">
              <a:solidFill>
                <a:schemeClr val="accent3">
                  <a:lumMod val="50000"/>
                </a:schemeClr>
              </a:solidFill>
            </a:endParaRPr>
          </a:p>
        </p:txBody>
      </p:sp>
      <p:sp>
        <p:nvSpPr>
          <p:cNvPr id="3" name="Marcador de contenido 2"/>
          <p:cNvSpPr>
            <a:spLocks noGrp="1"/>
          </p:cNvSpPr>
          <p:nvPr>
            <p:ph idx="1"/>
          </p:nvPr>
        </p:nvSpPr>
        <p:spPr>
          <a:xfrm>
            <a:off x="29636" y="1008971"/>
            <a:ext cx="9114364" cy="5849029"/>
          </a:xfrm>
          <a:solidFill>
            <a:schemeClr val="bg1">
              <a:lumMod val="85000"/>
            </a:schemeClr>
          </a:solidFill>
        </p:spPr>
        <p:txBody>
          <a:bodyPr>
            <a:normAutofit fontScale="25000" lnSpcReduction="20000"/>
          </a:bodyPr>
          <a:lstStyle/>
          <a:p>
            <a:pPr marL="0" indent="0" algn="ctr">
              <a:buNone/>
            </a:pPr>
            <a:r>
              <a:rPr lang="es-CL" sz="16000" b="1" dirty="0" smtClean="0">
                <a:solidFill>
                  <a:schemeClr val="accent3">
                    <a:lumMod val="50000"/>
                  </a:schemeClr>
                </a:solidFill>
              </a:rPr>
              <a:t>¿A qué nos referimos cuando hablamos de un determinado pensamiento?</a:t>
            </a:r>
          </a:p>
          <a:p>
            <a:pPr marL="0" indent="0">
              <a:buNone/>
            </a:pPr>
            <a:endParaRPr lang="es-CL" sz="900" b="1" dirty="0" smtClean="0"/>
          </a:p>
          <a:p>
            <a:pPr marL="0" indent="0">
              <a:buNone/>
            </a:pPr>
            <a:r>
              <a:rPr lang="es-CL" sz="11200" b="1" dirty="0" smtClean="0"/>
              <a:t>Se trata de nociones convergentes en torno a alguna idea (en nuestro caso el socialismo).</a:t>
            </a:r>
          </a:p>
          <a:p>
            <a:pPr marL="0" indent="0">
              <a:buNone/>
            </a:pPr>
            <a:endParaRPr lang="es-CL" b="1" dirty="0" smtClean="0"/>
          </a:p>
          <a:p>
            <a:pPr marL="0" indent="0">
              <a:buNone/>
            </a:pPr>
            <a:r>
              <a:rPr lang="es-CL" sz="11200" b="1" dirty="0" smtClean="0"/>
              <a:t>Son ideas que pueden estar o no escritas.</a:t>
            </a:r>
          </a:p>
          <a:p>
            <a:pPr marL="0" indent="0">
              <a:buNone/>
            </a:pPr>
            <a:endParaRPr lang="es-CL" b="1" dirty="0" smtClean="0"/>
          </a:p>
          <a:p>
            <a:pPr marL="0" indent="0">
              <a:buNone/>
            </a:pPr>
            <a:r>
              <a:rPr lang="es-CL" sz="11200" b="1" dirty="0" smtClean="0"/>
              <a:t>Pueden encontrarse en documentos, discursos,  cartas u otros textos.</a:t>
            </a:r>
          </a:p>
          <a:p>
            <a:pPr marL="0" indent="0">
              <a:buNone/>
            </a:pPr>
            <a:endParaRPr lang="es-CL" b="1" dirty="0" smtClean="0"/>
          </a:p>
          <a:p>
            <a:pPr marL="0" indent="0">
              <a:buNone/>
            </a:pPr>
            <a:r>
              <a:rPr lang="es-CL" sz="11200" b="1" dirty="0" smtClean="0"/>
              <a:t>Un pensamiento se puede traducir en eslóganes, discursos improvisados, o construirse en diálogos. </a:t>
            </a:r>
          </a:p>
          <a:p>
            <a:pPr marL="0" indent="0">
              <a:buNone/>
            </a:pPr>
            <a:endParaRPr lang="es-CL" b="1" dirty="0" smtClean="0"/>
          </a:p>
          <a:p>
            <a:pPr marL="0" indent="0">
              <a:buNone/>
            </a:pPr>
            <a:r>
              <a:rPr lang="es-CL" sz="11200" b="1" dirty="0" smtClean="0"/>
              <a:t>Un pensamiento tiene que tener consistencia para ser considerado como tal, debe lucir una mínima coherencia. No puede ser una simple afirmación.</a:t>
            </a:r>
          </a:p>
          <a:p>
            <a:pPr marL="0" indent="0">
              <a:buNone/>
            </a:pPr>
            <a:r>
              <a:rPr lang="es-CL" dirty="0" smtClean="0"/>
              <a:t> </a:t>
            </a:r>
            <a:endParaRPr lang="es-CL" dirty="0"/>
          </a:p>
        </p:txBody>
      </p:sp>
    </p:spTree>
    <p:extLst>
      <p:ext uri="{BB962C8B-B14F-4D97-AF65-F5344CB8AC3E}">
        <p14:creationId xmlns="" xmlns:p14="http://schemas.microsoft.com/office/powerpoint/2010/main" val="2420203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Lágrima"/>
          <p:cNvSpPr/>
          <p:nvPr/>
        </p:nvSpPr>
        <p:spPr>
          <a:xfrm>
            <a:off x="3635896" y="2852936"/>
            <a:ext cx="3312368" cy="1584176"/>
          </a:xfrm>
          <a:prstGeom prst="teardrop">
            <a:avLst>
              <a:gd name="adj" fmla="val 1252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 name="3 Lágrima"/>
          <p:cNvSpPr/>
          <p:nvPr/>
        </p:nvSpPr>
        <p:spPr>
          <a:xfrm>
            <a:off x="4355976" y="2852936"/>
            <a:ext cx="3456384" cy="1440160"/>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2" name="1 Título"/>
          <p:cNvSpPr>
            <a:spLocks noGrp="1"/>
          </p:cNvSpPr>
          <p:nvPr>
            <p:ph type="title"/>
          </p:nvPr>
        </p:nvSpPr>
        <p:spPr>
          <a:xfrm>
            <a:off x="0" y="0"/>
            <a:ext cx="9144000" cy="1484784"/>
          </a:xfrm>
          <a:solidFill>
            <a:schemeClr val="tx2">
              <a:lumMod val="40000"/>
              <a:lumOff val="60000"/>
            </a:schemeClr>
          </a:solidFill>
        </p:spPr>
        <p:txBody>
          <a:bodyPr>
            <a:normAutofit/>
          </a:bodyPr>
          <a:lstStyle/>
          <a:p>
            <a:r>
              <a:rPr lang="es-ES" sz="4000" b="1" dirty="0" smtClean="0"/>
              <a:t>ORIGENES DEL</a:t>
            </a:r>
            <a:br>
              <a:rPr lang="es-ES" sz="4000" b="1" dirty="0" smtClean="0"/>
            </a:br>
            <a:r>
              <a:rPr lang="es-ES" sz="4000" b="1" dirty="0" smtClean="0"/>
              <a:t>PENSAMIENTO SOCIALISTA CHILENO</a:t>
            </a:r>
            <a:endParaRPr lang="es-CL" sz="4000" b="1" dirty="0"/>
          </a:p>
        </p:txBody>
      </p:sp>
      <p:sp>
        <p:nvSpPr>
          <p:cNvPr id="3" name="2 Marcador de contenido"/>
          <p:cNvSpPr>
            <a:spLocks noGrp="1"/>
          </p:cNvSpPr>
          <p:nvPr>
            <p:ph idx="1"/>
          </p:nvPr>
        </p:nvSpPr>
        <p:spPr>
          <a:xfrm>
            <a:off x="0" y="1484784"/>
            <a:ext cx="9144000" cy="5373216"/>
          </a:xfrm>
          <a:solidFill>
            <a:srgbClr val="FFC000"/>
          </a:solidFill>
          <a:ln>
            <a:solidFill>
              <a:schemeClr val="bg2">
                <a:lumMod val="50000"/>
              </a:schemeClr>
            </a:solidFill>
            <a:prstDash val="solid"/>
          </a:ln>
          <a:effectLst>
            <a:glow rad="139700">
              <a:schemeClr val="accent2">
                <a:satMod val="175000"/>
                <a:alpha val="40000"/>
              </a:schemeClr>
            </a:glow>
          </a:effectLst>
        </p:spPr>
        <p:txBody>
          <a:bodyPr>
            <a:normAutofit fontScale="47500" lnSpcReduction="20000"/>
          </a:bodyPr>
          <a:lstStyle/>
          <a:p>
            <a:pPr marL="457200" indent="-457200">
              <a:buSzPct val="200000"/>
            </a:pPr>
            <a:endParaRPr lang="es-CL" sz="1100" dirty="0" smtClean="0">
              <a:solidFill>
                <a:srgbClr val="C00000"/>
              </a:solidFill>
              <a:latin typeface="Arial Black" panose="020B0A04020102020204" pitchFamily="34" charset="0"/>
            </a:endParaRPr>
          </a:p>
          <a:p>
            <a:pPr>
              <a:buClr>
                <a:schemeClr val="accent3">
                  <a:lumMod val="75000"/>
                </a:schemeClr>
              </a:buClr>
              <a:buSzPct val="200000"/>
              <a:buFont typeface="Wingdings" panose="05000000000000000000" pitchFamily="2" charset="2"/>
              <a:buChar char="q"/>
            </a:pPr>
            <a:endParaRPr lang="es-CL" sz="2800" dirty="0">
              <a:solidFill>
                <a:srgbClr val="C00000"/>
              </a:solidFill>
              <a:latin typeface="Arial Black" panose="020B0A04020102020204" pitchFamily="34" charset="0"/>
            </a:endParaRPr>
          </a:p>
          <a:p>
            <a:pPr>
              <a:buClr>
                <a:srgbClr val="00B050"/>
              </a:buClr>
              <a:buSzPct val="200000"/>
              <a:buFont typeface="Wingdings" panose="05000000000000000000" pitchFamily="2" charset="2"/>
              <a:buChar char="q"/>
            </a:pPr>
            <a:r>
              <a:rPr lang="es-CL" sz="4600" dirty="0" smtClean="0">
                <a:solidFill>
                  <a:srgbClr val="C00000"/>
                </a:solidFill>
                <a:latin typeface="Arial Black" panose="020B0A04020102020204" pitchFamily="34" charset="0"/>
              </a:rPr>
              <a:t>Primeros </a:t>
            </a:r>
            <a:r>
              <a:rPr lang="es-CL" sz="4600" dirty="0">
                <a:solidFill>
                  <a:srgbClr val="C00000"/>
                </a:solidFill>
                <a:latin typeface="Arial Black" panose="020B0A04020102020204" pitchFamily="34" charset="0"/>
              </a:rPr>
              <a:t>planteamientos </a:t>
            </a:r>
          </a:p>
          <a:p>
            <a:pPr marL="0" indent="0">
              <a:buClr>
                <a:srgbClr val="00B050"/>
              </a:buClr>
              <a:buSzPct val="200000"/>
              <a:buNone/>
            </a:pPr>
            <a:r>
              <a:rPr lang="es-CL" sz="4600" dirty="0">
                <a:solidFill>
                  <a:srgbClr val="C00000"/>
                </a:solidFill>
                <a:latin typeface="Arial Black" panose="020B0A04020102020204" pitchFamily="34" charset="0"/>
              </a:rPr>
              <a:t>	de tipo socialista </a:t>
            </a:r>
            <a:endParaRPr lang="es-CL" sz="4600" dirty="0" smtClean="0">
              <a:solidFill>
                <a:srgbClr val="C00000"/>
              </a:solidFill>
              <a:latin typeface="Arial Black" panose="020B0A04020102020204" pitchFamily="34" charset="0"/>
            </a:endParaRPr>
          </a:p>
          <a:p>
            <a:pPr marL="0" indent="0">
              <a:buClr>
                <a:srgbClr val="00B050"/>
              </a:buClr>
              <a:buSzPct val="200000"/>
              <a:buNone/>
            </a:pPr>
            <a:r>
              <a:rPr lang="es-CL" sz="4600" dirty="0">
                <a:solidFill>
                  <a:srgbClr val="C00000"/>
                </a:solidFill>
                <a:latin typeface="Arial Black" panose="020B0A04020102020204" pitchFamily="34" charset="0"/>
              </a:rPr>
              <a:t>	</a:t>
            </a:r>
            <a:r>
              <a:rPr lang="es-CL" sz="4600" dirty="0" smtClean="0">
                <a:solidFill>
                  <a:srgbClr val="C00000"/>
                </a:solidFill>
                <a:latin typeface="Arial Black" panose="020B0A04020102020204" pitchFamily="34" charset="0"/>
              </a:rPr>
              <a:t>utópico a mediados</a:t>
            </a:r>
          </a:p>
          <a:p>
            <a:pPr marL="0" indent="0">
              <a:buClr>
                <a:srgbClr val="00B050"/>
              </a:buClr>
              <a:buSzPct val="200000"/>
              <a:buNone/>
            </a:pPr>
            <a:r>
              <a:rPr lang="es-CL" sz="4600" dirty="0">
                <a:solidFill>
                  <a:srgbClr val="C00000"/>
                </a:solidFill>
                <a:latin typeface="Arial Black" panose="020B0A04020102020204" pitchFamily="34" charset="0"/>
              </a:rPr>
              <a:t>	</a:t>
            </a:r>
            <a:r>
              <a:rPr lang="es-CL" sz="4600" dirty="0" smtClean="0">
                <a:solidFill>
                  <a:srgbClr val="C00000"/>
                </a:solidFill>
                <a:latin typeface="Arial Black" panose="020B0A04020102020204" pitchFamily="34" charset="0"/>
              </a:rPr>
              <a:t>del </a:t>
            </a:r>
            <a:r>
              <a:rPr lang="es-CL" sz="4600" dirty="0">
                <a:solidFill>
                  <a:srgbClr val="C00000"/>
                </a:solidFill>
                <a:latin typeface="Arial Black" panose="020B0A04020102020204" pitchFamily="34" charset="0"/>
              </a:rPr>
              <a:t>Siglo XIX </a:t>
            </a:r>
            <a:endParaRPr lang="es-CL" sz="4600" dirty="0" smtClean="0">
              <a:solidFill>
                <a:srgbClr val="C00000"/>
              </a:solidFill>
              <a:latin typeface="Arial Black" panose="020B0A04020102020204" pitchFamily="34" charset="0"/>
            </a:endParaRPr>
          </a:p>
          <a:p>
            <a:pPr>
              <a:buClr>
                <a:srgbClr val="00B050"/>
              </a:buClr>
              <a:buSzPct val="200000"/>
              <a:buFont typeface="Wingdings" panose="05000000000000000000" pitchFamily="2" charset="2"/>
              <a:buChar char="q"/>
            </a:pPr>
            <a:endParaRPr lang="es-ES" sz="2800" dirty="0" smtClean="0">
              <a:solidFill>
                <a:srgbClr val="C00000"/>
              </a:solidFill>
              <a:latin typeface="Arial Black" panose="020B0A04020102020204" pitchFamily="34" charset="0"/>
            </a:endParaRPr>
          </a:p>
          <a:p>
            <a:pPr>
              <a:buClr>
                <a:srgbClr val="00B050"/>
              </a:buClr>
              <a:buSzPct val="200000"/>
              <a:buFont typeface="Wingdings" panose="05000000000000000000" pitchFamily="2" charset="2"/>
              <a:buChar char="q"/>
            </a:pPr>
            <a:r>
              <a:rPr lang="es-CL" sz="5100" dirty="0" smtClean="0">
                <a:solidFill>
                  <a:srgbClr val="C00000"/>
                </a:solidFill>
                <a:latin typeface="Arial Black" panose="020B0A04020102020204" pitchFamily="34" charset="0"/>
              </a:rPr>
              <a:t>Primeras expresiones </a:t>
            </a:r>
          </a:p>
          <a:p>
            <a:pPr marL="0" indent="0">
              <a:buClr>
                <a:srgbClr val="00B050"/>
              </a:buClr>
              <a:buSzPct val="200000"/>
              <a:buNone/>
            </a:pPr>
            <a:r>
              <a:rPr lang="es-CL" sz="5100" dirty="0" smtClean="0">
                <a:solidFill>
                  <a:srgbClr val="C00000"/>
                </a:solidFill>
                <a:latin typeface="Arial Black" panose="020B0A04020102020204" pitchFamily="34" charset="0"/>
              </a:rPr>
              <a:t>	orgánicas socialistas a </a:t>
            </a:r>
          </a:p>
          <a:p>
            <a:pPr marL="0" indent="0">
              <a:buClr>
                <a:srgbClr val="00B050"/>
              </a:buClr>
              <a:buSzPct val="200000"/>
              <a:buNone/>
            </a:pPr>
            <a:r>
              <a:rPr lang="es-CL" sz="5100" dirty="0">
                <a:solidFill>
                  <a:srgbClr val="C00000"/>
                </a:solidFill>
                <a:latin typeface="Arial Black" panose="020B0A04020102020204" pitchFamily="34" charset="0"/>
              </a:rPr>
              <a:t>	</a:t>
            </a:r>
            <a:r>
              <a:rPr lang="es-CL" sz="5100" dirty="0" smtClean="0">
                <a:solidFill>
                  <a:srgbClr val="C00000"/>
                </a:solidFill>
                <a:latin typeface="Arial Black" panose="020B0A04020102020204" pitchFamily="34" charset="0"/>
              </a:rPr>
              <a:t>fines del siglo XIX y primeros años del XX.</a:t>
            </a:r>
          </a:p>
          <a:p>
            <a:pPr marL="857250" lvl="1" indent="-457200">
              <a:buClr>
                <a:srgbClr val="00B050"/>
              </a:buClr>
              <a:buSzPct val="200000"/>
              <a:buFont typeface="Wingdings" panose="05000000000000000000" pitchFamily="2" charset="2"/>
              <a:buChar char="q"/>
            </a:pPr>
            <a:endParaRPr lang="es-CL" dirty="0" smtClean="0">
              <a:solidFill>
                <a:srgbClr val="C00000"/>
              </a:solidFill>
              <a:latin typeface="Arial Black" panose="020B0A04020102020204" pitchFamily="34" charset="0"/>
            </a:endParaRPr>
          </a:p>
          <a:p>
            <a:pPr marL="857250" lvl="1" indent="-457200">
              <a:buClr>
                <a:srgbClr val="00B050"/>
              </a:buClr>
              <a:buSzPct val="200000"/>
              <a:buFont typeface="Wingdings" panose="05000000000000000000" pitchFamily="2" charset="2"/>
              <a:buChar char="q"/>
            </a:pPr>
            <a:r>
              <a:rPr lang="es-CL" sz="5100" dirty="0" smtClean="0">
                <a:solidFill>
                  <a:srgbClr val="C00000"/>
                </a:solidFill>
                <a:latin typeface="Arial Black" panose="020B0A04020102020204" pitchFamily="34" charset="0"/>
              </a:rPr>
              <a:t>Comienza a construirse el discurso socialista:</a:t>
            </a:r>
          </a:p>
          <a:p>
            <a:pPr marL="1257300" lvl="3" indent="0">
              <a:buClr>
                <a:schemeClr val="accent3">
                  <a:lumMod val="50000"/>
                </a:schemeClr>
              </a:buClr>
              <a:buSzPct val="200000"/>
              <a:buNone/>
            </a:pPr>
            <a:r>
              <a:rPr lang="es-CL" sz="4200" dirty="0" smtClean="0">
                <a:solidFill>
                  <a:srgbClr val="C00000"/>
                </a:solidFill>
                <a:latin typeface="Arial Black" panose="020B0A04020102020204" pitchFamily="34" charset="0"/>
              </a:rPr>
              <a:t>principios universales: trabajadores vs explotación capitalista;</a:t>
            </a:r>
          </a:p>
          <a:p>
            <a:pPr marL="1257300" lvl="3" indent="0">
              <a:buClr>
                <a:schemeClr val="accent3">
                  <a:lumMod val="50000"/>
                </a:schemeClr>
              </a:buClr>
              <a:buSzPct val="200000"/>
              <a:buNone/>
            </a:pPr>
            <a:endParaRPr lang="es-CL" sz="1700" dirty="0" smtClean="0">
              <a:solidFill>
                <a:srgbClr val="C00000"/>
              </a:solidFill>
              <a:latin typeface="Arial Black" panose="020B0A04020102020204" pitchFamily="34" charset="0"/>
            </a:endParaRPr>
          </a:p>
          <a:p>
            <a:pPr marL="1257300" lvl="3" indent="0">
              <a:buClr>
                <a:schemeClr val="accent3">
                  <a:lumMod val="50000"/>
                </a:schemeClr>
              </a:buClr>
              <a:buSzPct val="200000"/>
              <a:buNone/>
            </a:pPr>
            <a:r>
              <a:rPr lang="es-CL" sz="4200" dirty="0" smtClean="0">
                <a:solidFill>
                  <a:srgbClr val="C00000"/>
                </a:solidFill>
                <a:latin typeface="Arial Black" panose="020B0A04020102020204" pitchFamily="34" charset="0"/>
              </a:rPr>
              <a:t>reivindicaciones sencillas, prácticas e inmediatas: 8 horas, enseñanza básica gratuita, abolición de la pena de muerte, libertad de imprenta, sufragio universal.</a:t>
            </a:r>
          </a:p>
          <a:p>
            <a:pPr lvl="3">
              <a:buClr>
                <a:schemeClr val="accent3">
                  <a:lumMod val="50000"/>
                </a:schemeClr>
              </a:buClr>
              <a:buFont typeface="Arial" panose="020B0604020202020204" pitchFamily="34" charset="0"/>
              <a:buChar char="•"/>
            </a:pPr>
            <a:endParaRPr lang="es-CL" sz="4200" dirty="0">
              <a:solidFill>
                <a:srgbClr val="C00000"/>
              </a:solidFill>
            </a:endParaRPr>
          </a:p>
        </p:txBody>
      </p:sp>
      <p:sp>
        <p:nvSpPr>
          <p:cNvPr id="6" name="5 Cinta perforada"/>
          <p:cNvSpPr/>
          <p:nvPr/>
        </p:nvSpPr>
        <p:spPr>
          <a:xfrm>
            <a:off x="5292080" y="1124744"/>
            <a:ext cx="3600400" cy="3456384"/>
          </a:xfrm>
          <a:prstGeom prst="flowChartPunchedTape">
            <a:avLst/>
          </a:prstGeom>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smtClean="0"/>
          </a:p>
          <a:p>
            <a:pPr algn="ctr"/>
            <a:endParaRPr lang="es-ES" dirty="0" smtClean="0"/>
          </a:p>
          <a:p>
            <a:pPr algn="ctr"/>
            <a:r>
              <a:rPr lang="es-ES" sz="2800" b="1" dirty="0" smtClean="0"/>
              <a:t>Santiago Arcos y Francisco Bilbao, precursores del socialismo chileno.</a:t>
            </a:r>
          </a:p>
          <a:p>
            <a:pPr algn="ctr"/>
            <a:endParaRPr lang="es-ES" dirty="0" smtClean="0"/>
          </a:p>
          <a:p>
            <a:pPr algn="ctr"/>
            <a:r>
              <a:rPr lang="es-ES" dirty="0" smtClean="0"/>
              <a:t>.</a:t>
            </a:r>
            <a:endParaRPr lang="es-ES" dirty="0"/>
          </a:p>
        </p:txBody>
      </p:sp>
    </p:spTree>
    <p:extLst>
      <p:ext uri="{BB962C8B-B14F-4D97-AF65-F5344CB8AC3E}">
        <p14:creationId xmlns="" xmlns:p14="http://schemas.microsoft.com/office/powerpoint/2010/main" val="36732265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484784"/>
          </a:xfrm>
          <a:solidFill>
            <a:schemeClr val="accent2">
              <a:lumMod val="60000"/>
              <a:lumOff val="40000"/>
            </a:schemeClr>
          </a:solidFill>
        </p:spPr>
        <p:txBody>
          <a:bodyPr>
            <a:normAutofit/>
          </a:bodyPr>
          <a:lstStyle/>
          <a:p>
            <a:r>
              <a:rPr lang="es-ES" sz="3600" b="1" dirty="0" smtClean="0"/>
              <a:t>HITOS NACIONALES E INTERNACIONALES QUE PRECEDIERON A LA FUNDACIÓN DEL PS</a:t>
            </a:r>
            <a:endParaRPr lang="es-CL" sz="3600" b="1" dirty="0"/>
          </a:p>
        </p:txBody>
      </p:sp>
      <p:sp>
        <p:nvSpPr>
          <p:cNvPr id="3" name="Marcador de contenido 2"/>
          <p:cNvSpPr>
            <a:spLocks noGrp="1"/>
          </p:cNvSpPr>
          <p:nvPr>
            <p:ph idx="1"/>
          </p:nvPr>
        </p:nvSpPr>
        <p:spPr>
          <a:xfrm>
            <a:off x="0" y="1484784"/>
            <a:ext cx="9144000" cy="5373216"/>
          </a:xfrm>
          <a:solidFill>
            <a:schemeClr val="bg1">
              <a:lumMod val="75000"/>
            </a:schemeClr>
          </a:solidFill>
        </p:spPr>
        <p:txBody>
          <a:bodyPr>
            <a:normAutofit fontScale="92500" lnSpcReduction="10000"/>
          </a:bodyPr>
          <a:lstStyle/>
          <a:p>
            <a:endParaRPr lang="es-CL" sz="4400" dirty="0" smtClean="0"/>
          </a:p>
          <a:p>
            <a:pPr>
              <a:buClr>
                <a:schemeClr val="accent2">
                  <a:lumMod val="75000"/>
                </a:schemeClr>
              </a:buClr>
              <a:buSzPct val="170000"/>
              <a:buFont typeface="Wingdings" panose="05000000000000000000" pitchFamily="2" charset="2"/>
              <a:buChar char="§"/>
            </a:pPr>
            <a:r>
              <a:rPr lang="es-CL" sz="4400" b="1" dirty="0" smtClean="0"/>
              <a:t>Luis Emilio </a:t>
            </a:r>
            <a:r>
              <a:rPr lang="es-CL" sz="4400" b="1" dirty="0" err="1" smtClean="0"/>
              <a:t>Recabarren</a:t>
            </a:r>
            <a:endParaRPr lang="es-CL" sz="4400" b="1" dirty="0" smtClean="0"/>
          </a:p>
          <a:p>
            <a:pPr lvl="1">
              <a:buClr>
                <a:schemeClr val="accent2">
                  <a:lumMod val="75000"/>
                </a:schemeClr>
              </a:buClr>
              <a:buSzPct val="170000"/>
              <a:buFont typeface="Wingdings" panose="05000000000000000000" pitchFamily="2" charset="2"/>
              <a:buChar char="§"/>
            </a:pPr>
            <a:r>
              <a:rPr lang="es-CL" sz="4000" b="1" dirty="0" smtClean="0"/>
              <a:t>PARTIDO OBRERO SOCIALISTA</a:t>
            </a:r>
            <a:r>
              <a:rPr lang="es-CL" sz="4000" dirty="0" smtClean="0"/>
              <a:t> </a:t>
            </a:r>
            <a:r>
              <a:rPr lang="es-CL" sz="4400" dirty="0" smtClean="0"/>
              <a:t>(POS)</a:t>
            </a:r>
          </a:p>
          <a:p>
            <a:pPr marL="457200" lvl="1" indent="0">
              <a:buClr>
                <a:schemeClr val="accent2">
                  <a:lumMod val="75000"/>
                </a:schemeClr>
              </a:buClr>
              <a:buSzPct val="170000"/>
              <a:buNone/>
            </a:pPr>
            <a:endParaRPr lang="es-CL" sz="4400" dirty="0" smtClean="0"/>
          </a:p>
          <a:p>
            <a:pPr lvl="2">
              <a:buClr>
                <a:schemeClr val="accent2">
                  <a:lumMod val="75000"/>
                </a:schemeClr>
              </a:buClr>
              <a:buSzPct val="170000"/>
              <a:buFont typeface="Wingdings" panose="05000000000000000000" pitchFamily="2" charset="2"/>
              <a:buChar char="§"/>
            </a:pPr>
            <a:r>
              <a:rPr lang="es-CL" sz="4400" dirty="0" smtClean="0"/>
              <a:t>Primera Guerra Mundial</a:t>
            </a:r>
          </a:p>
          <a:p>
            <a:pPr lvl="3">
              <a:buClr>
                <a:schemeClr val="accent2">
                  <a:lumMod val="75000"/>
                </a:schemeClr>
              </a:buClr>
              <a:buSzPct val="170000"/>
              <a:buFont typeface="Wingdings" panose="05000000000000000000" pitchFamily="2" charset="2"/>
              <a:buChar char="§"/>
            </a:pPr>
            <a:r>
              <a:rPr lang="es-CL" sz="4400" b="1" dirty="0" smtClean="0"/>
              <a:t>Revolución Rusa</a:t>
            </a:r>
          </a:p>
          <a:p>
            <a:pPr lvl="4">
              <a:buClr>
                <a:schemeClr val="accent2">
                  <a:lumMod val="75000"/>
                </a:schemeClr>
              </a:buClr>
              <a:buSzPct val="170000"/>
              <a:buFont typeface="Wingdings" panose="05000000000000000000" pitchFamily="2" charset="2"/>
              <a:buChar char="§"/>
            </a:pPr>
            <a:r>
              <a:rPr lang="es-CL" sz="6000" b="1" dirty="0" smtClean="0"/>
              <a:t>Lenin</a:t>
            </a:r>
            <a:r>
              <a:rPr lang="es-CL" sz="4400" dirty="0" smtClean="0"/>
              <a:t>, Trotsky, Stalin</a:t>
            </a:r>
          </a:p>
          <a:p>
            <a:pPr marL="0" indent="0">
              <a:buNone/>
            </a:pPr>
            <a:endParaRPr lang="es-CL" dirty="0" smtClean="0"/>
          </a:p>
          <a:p>
            <a:endParaRPr lang="es-CL" dirty="0"/>
          </a:p>
        </p:txBody>
      </p:sp>
    </p:spTree>
    <p:extLst>
      <p:ext uri="{BB962C8B-B14F-4D97-AF65-F5344CB8AC3E}">
        <p14:creationId xmlns="" xmlns:p14="http://schemas.microsoft.com/office/powerpoint/2010/main" val="767318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27296"/>
            <a:ext cx="9144000" cy="1124744"/>
          </a:xfrm>
          <a:solidFill>
            <a:schemeClr val="accent2">
              <a:lumMod val="40000"/>
              <a:lumOff val="60000"/>
            </a:schemeClr>
          </a:solidFill>
        </p:spPr>
        <p:txBody>
          <a:bodyPr>
            <a:noAutofit/>
          </a:bodyPr>
          <a:lstStyle/>
          <a:p>
            <a:r>
              <a:rPr lang="es-CL" sz="3200" b="1" dirty="0" smtClean="0">
                <a:solidFill>
                  <a:srgbClr val="C00000"/>
                </a:solidFill>
                <a:effectLst>
                  <a:outerShdw blurRad="38100" dist="38100" dir="2700000" algn="tl">
                    <a:srgbClr val="000000">
                      <a:alpha val="43137"/>
                    </a:srgbClr>
                  </a:outerShdw>
                </a:effectLst>
              </a:rPr>
              <a:t>Contexto inmediato:</a:t>
            </a:r>
            <a:br>
              <a:rPr lang="es-CL" sz="3200" b="1" dirty="0" smtClean="0">
                <a:solidFill>
                  <a:srgbClr val="C00000"/>
                </a:solidFill>
                <a:effectLst>
                  <a:outerShdw blurRad="38100" dist="38100" dir="2700000" algn="tl">
                    <a:srgbClr val="000000">
                      <a:alpha val="43137"/>
                    </a:srgbClr>
                  </a:outerShdw>
                </a:effectLst>
              </a:rPr>
            </a:br>
            <a:r>
              <a:rPr lang="es-CL" sz="3200" b="1" dirty="0" smtClean="0">
                <a:solidFill>
                  <a:srgbClr val="C00000"/>
                </a:solidFill>
                <a:effectLst>
                  <a:outerShdw blurRad="38100" dist="38100" dir="2700000" algn="tl">
                    <a:srgbClr val="000000">
                      <a:alpha val="43137"/>
                    </a:srgbClr>
                  </a:outerShdw>
                </a:effectLst>
              </a:rPr>
              <a:t>CRISIS POLÍTICA, ECONÓMICA Y SOCIAL EN CHILE</a:t>
            </a:r>
            <a:endParaRPr lang="es-CL" sz="3200" b="1" dirty="0">
              <a:solidFill>
                <a:srgbClr val="C00000"/>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0" y="1124744"/>
            <a:ext cx="9144000" cy="5733256"/>
          </a:xfrm>
          <a:solidFill>
            <a:schemeClr val="bg1">
              <a:lumMod val="75000"/>
            </a:schemeClr>
          </a:solidFill>
        </p:spPr>
        <p:txBody>
          <a:bodyPr>
            <a:normAutofit fontScale="92500" lnSpcReduction="10000"/>
          </a:bodyPr>
          <a:lstStyle/>
          <a:p>
            <a:endParaRPr lang="es-CL" dirty="0" smtClean="0"/>
          </a:p>
          <a:p>
            <a:pPr lvl="1">
              <a:buClr>
                <a:srgbClr val="FF0000"/>
              </a:buClr>
              <a:buFont typeface="Wingdings" panose="05000000000000000000" pitchFamily="2" charset="2"/>
              <a:buChar char="§"/>
            </a:pPr>
            <a:r>
              <a:rPr lang="es-CL" sz="3900" b="1" dirty="0" smtClean="0"/>
              <a:t>Arturo Alessandri </a:t>
            </a:r>
            <a:r>
              <a:rPr lang="es-CL" b="1" dirty="0" smtClean="0"/>
              <a:t>Presidente</a:t>
            </a:r>
          </a:p>
          <a:p>
            <a:pPr lvl="1">
              <a:buClr>
                <a:srgbClr val="FF0000"/>
              </a:buClr>
              <a:buFont typeface="Wingdings" panose="05000000000000000000" pitchFamily="2" charset="2"/>
              <a:buChar char="§"/>
            </a:pPr>
            <a:r>
              <a:rPr lang="es-CL" b="1" dirty="0" smtClean="0"/>
              <a:t>Irrupción </a:t>
            </a:r>
            <a:r>
              <a:rPr lang="es-CL" b="1" dirty="0"/>
              <a:t>de las clases medias </a:t>
            </a:r>
            <a:endParaRPr lang="es-CL" b="1" dirty="0" smtClean="0"/>
          </a:p>
          <a:p>
            <a:pPr lvl="1">
              <a:buClr>
                <a:srgbClr val="FF0000"/>
              </a:buClr>
              <a:buFont typeface="Wingdings" panose="05000000000000000000" pitchFamily="2" charset="2"/>
              <a:buChar char="§"/>
            </a:pPr>
            <a:r>
              <a:rPr lang="es-CL" b="1" dirty="0" smtClean="0"/>
              <a:t>Emerge </a:t>
            </a:r>
            <a:r>
              <a:rPr lang="es-CL" sz="3600" b="1" dirty="0" smtClean="0"/>
              <a:t>Carlos Ibáñez</a:t>
            </a:r>
            <a:r>
              <a:rPr lang="es-CL" b="1" dirty="0" smtClean="0"/>
              <a:t>, revueltas </a:t>
            </a:r>
            <a:r>
              <a:rPr lang="es-CL" b="1" dirty="0"/>
              <a:t>militares</a:t>
            </a:r>
          </a:p>
          <a:p>
            <a:pPr lvl="1">
              <a:buClr>
                <a:srgbClr val="FF0000"/>
              </a:buClr>
              <a:buFont typeface="Wingdings" panose="05000000000000000000" pitchFamily="2" charset="2"/>
              <a:buChar char="§"/>
            </a:pPr>
            <a:r>
              <a:rPr lang="es-CL" b="1" dirty="0" smtClean="0"/>
              <a:t>Constitución de 1925</a:t>
            </a:r>
          </a:p>
          <a:p>
            <a:pPr lvl="1">
              <a:buClr>
                <a:srgbClr val="FF0000"/>
              </a:buClr>
              <a:buFont typeface="Wingdings" panose="05000000000000000000" pitchFamily="2" charset="2"/>
              <a:buChar char="§"/>
            </a:pPr>
            <a:r>
              <a:rPr lang="es-CL" b="1" dirty="0" smtClean="0"/>
              <a:t>Separación de la Iglesia del Estado, primeras leyes sociales, impulso económico del Estado</a:t>
            </a:r>
          </a:p>
          <a:p>
            <a:pPr lvl="1">
              <a:buClr>
                <a:srgbClr val="FF0000"/>
              </a:buClr>
              <a:buFont typeface="Wingdings" panose="05000000000000000000" pitchFamily="2" charset="2"/>
              <a:buChar char="§"/>
            </a:pPr>
            <a:r>
              <a:rPr lang="es-CL" sz="3600" b="1" dirty="0" smtClean="0"/>
              <a:t>Crack de 1929 </a:t>
            </a:r>
            <a:r>
              <a:rPr lang="es-CL" b="1" dirty="0" smtClean="0"/>
              <a:t>en Estados Unidos</a:t>
            </a:r>
          </a:p>
          <a:p>
            <a:pPr lvl="1">
              <a:buClr>
                <a:srgbClr val="FF0000"/>
              </a:buClr>
              <a:buFont typeface="Wingdings" panose="05000000000000000000" pitchFamily="2" charset="2"/>
              <a:buChar char="§"/>
            </a:pPr>
            <a:r>
              <a:rPr lang="es-CL" b="1" dirty="0"/>
              <a:t>Crisis del </a:t>
            </a:r>
            <a:r>
              <a:rPr lang="es-CL" b="1" dirty="0" smtClean="0"/>
              <a:t>salitre</a:t>
            </a:r>
          </a:p>
          <a:p>
            <a:pPr lvl="1">
              <a:buClr>
                <a:srgbClr val="FF0000"/>
              </a:buClr>
              <a:buFont typeface="Wingdings" panose="05000000000000000000" pitchFamily="2" charset="2"/>
              <a:buChar char="§"/>
            </a:pPr>
            <a:r>
              <a:rPr lang="es-CL" sz="3600" b="1" dirty="0" smtClean="0"/>
              <a:t>Crisis social en Chile </a:t>
            </a:r>
          </a:p>
          <a:p>
            <a:pPr lvl="1">
              <a:buClr>
                <a:srgbClr val="FF0000"/>
              </a:buClr>
              <a:buFont typeface="Wingdings" panose="05000000000000000000" pitchFamily="2" charset="2"/>
              <a:buChar char="§"/>
            </a:pPr>
            <a:r>
              <a:rPr lang="es-CL" sz="3600" b="1" dirty="0" smtClean="0"/>
              <a:t>Caída de Ibáñez</a:t>
            </a:r>
            <a:endParaRPr lang="es-CL" sz="3600" b="1" dirty="0"/>
          </a:p>
        </p:txBody>
      </p:sp>
    </p:spTree>
    <p:extLst>
      <p:ext uri="{BB962C8B-B14F-4D97-AF65-F5344CB8AC3E}">
        <p14:creationId xmlns="" xmlns:p14="http://schemas.microsoft.com/office/powerpoint/2010/main" val="3394572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196752"/>
          </a:xfrm>
          <a:solidFill>
            <a:schemeClr val="accent6">
              <a:lumMod val="60000"/>
              <a:lumOff val="40000"/>
            </a:schemeClr>
          </a:solidFill>
        </p:spPr>
        <p:txBody>
          <a:bodyPr/>
          <a:lstStyle/>
          <a:p>
            <a:r>
              <a:rPr lang="es-CL" b="1" dirty="0" smtClean="0"/>
              <a:t>FUNDACIÓN DEL PARTIDO SOCIALISTA</a:t>
            </a:r>
            <a:endParaRPr lang="es-CL" b="1" dirty="0"/>
          </a:p>
        </p:txBody>
      </p:sp>
      <p:sp>
        <p:nvSpPr>
          <p:cNvPr id="3" name="Marcador de contenido 2"/>
          <p:cNvSpPr>
            <a:spLocks noGrp="1"/>
          </p:cNvSpPr>
          <p:nvPr>
            <p:ph idx="1"/>
          </p:nvPr>
        </p:nvSpPr>
        <p:spPr>
          <a:xfrm>
            <a:off x="0" y="1196752"/>
            <a:ext cx="9144000" cy="5661248"/>
          </a:xfrm>
          <a:solidFill>
            <a:srgbClr val="FF0000"/>
          </a:solidFill>
        </p:spPr>
        <p:txBody>
          <a:bodyPr>
            <a:normAutofit fontScale="85000" lnSpcReduction="10000"/>
          </a:bodyPr>
          <a:lstStyle/>
          <a:p>
            <a:pPr marL="457200" lvl="1" indent="0">
              <a:buClr>
                <a:schemeClr val="bg1"/>
              </a:buClr>
              <a:buNone/>
            </a:pPr>
            <a:endParaRPr lang="es-CL" dirty="0">
              <a:solidFill>
                <a:schemeClr val="bg1"/>
              </a:solidFill>
            </a:endParaRPr>
          </a:p>
          <a:p>
            <a:pPr marL="57150" indent="0" algn="ctr">
              <a:buClr>
                <a:schemeClr val="bg1"/>
              </a:buClr>
              <a:buNone/>
            </a:pPr>
            <a:r>
              <a:rPr lang="es-CL" sz="4800" dirty="0" smtClean="0">
                <a:solidFill>
                  <a:schemeClr val="bg1"/>
                </a:solidFill>
              </a:rPr>
              <a:t>1932</a:t>
            </a:r>
            <a:r>
              <a:rPr lang="es-CL" sz="4800" dirty="0">
                <a:solidFill>
                  <a:schemeClr val="bg1"/>
                </a:solidFill>
              </a:rPr>
              <a:t>: </a:t>
            </a:r>
            <a:r>
              <a:rPr lang="es-CL" sz="4800" b="1" dirty="0" smtClean="0">
                <a:solidFill>
                  <a:schemeClr val="bg1"/>
                </a:solidFill>
              </a:rPr>
              <a:t>República </a:t>
            </a:r>
            <a:r>
              <a:rPr lang="es-CL" sz="4800" b="1" dirty="0">
                <a:solidFill>
                  <a:schemeClr val="bg1"/>
                </a:solidFill>
              </a:rPr>
              <a:t>Socialista </a:t>
            </a:r>
            <a:r>
              <a:rPr lang="es-CL" dirty="0" smtClean="0">
                <a:solidFill>
                  <a:schemeClr val="bg1"/>
                </a:solidFill>
              </a:rPr>
              <a:t>(4 </a:t>
            </a:r>
            <a:r>
              <a:rPr lang="es-CL" dirty="0">
                <a:solidFill>
                  <a:schemeClr val="bg1"/>
                </a:solidFill>
              </a:rPr>
              <a:t>al 16 de </a:t>
            </a:r>
            <a:r>
              <a:rPr lang="es-CL" dirty="0" smtClean="0">
                <a:solidFill>
                  <a:schemeClr val="bg1"/>
                </a:solidFill>
              </a:rPr>
              <a:t>junio) </a:t>
            </a:r>
          </a:p>
          <a:p>
            <a:r>
              <a:rPr lang="es-CL" b="1" dirty="0" smtClean="0">
                <a:solidFill>
                  <a:schemeClr val="bg1"/>
                </a:solidFill>
              </a:rPr>
              <a:t>Experiencia </a:t>
            </a:r>
            <a:r>
              <a:rPr lang="es-CL" b="1" dirty="0">
                <a:solidFill>
                  <a:schemeClr val="bg1"/>
                </a:solidFill>
              </a:rPr>
              <a:t>que permitió exponer la inspiración socialista y los criterios radicales </a:t>
            </a:r>
            <a:r>
              <a:rPr lang="es-CL" b="1" dirty="0" smtClean="0">
                <a:solidFill>
                  <a:schemeClr val="bg1"/>
                </a:solidFill>
              </a:rPr>
              <a:t>de </a:t>
            </a:r>
            <a:r>
              <a:rPr lang="es-CL" b="1" dirty="0">
                <a:solidFill>
                  <a:schemeClr val="bg1"/>
                </a:solidFill>
              </a:rPr>
              <a:t>sus principales protagonistas, que en su mayoría serían los fundadores del PS diez meses después. </a:t>
            </a:r>
            <a:endParaRPr lang="es-CL" b="1" dirty="0" smtClean="0">
              <a:solidFill>
                <a:schemeClr val="bg1"/>
              </a:solidFill>
            </a:endParaRPr>
          </a:p>
          <a:p>
            <a:pPr marL="0" indent="0" algn="ctr">
              <a:buNone/>
            </a:pPr>
            <a:r>
              <a:rPr lang="es-CL" sz="6500" b="1" dirty="0" smtClean="0">
                <a:solidFill>
                  <a:schemeClr val="bg1"/>
                </a:solidFill>
              </a:rPr>
              <a:t>19 de abril de 1933 </a:t>
            </a:r>
          </a:p>
          <a:p>
            <a:pPr marL="0" indent="0" algn="ctr">
              <a:buNone/>
            </a:pPr>
            <a:r>
              <a:rPr lang="es-CL" sz="6500" b="1" dirty="0" smtClean="0">
                <a:solidFill>
                  <a:schemeClr val="bg1"/>
                </a:solidFill>
              </a:rPr>
              <a:t>FUNDACIÓN DEL PS </a:t>
            </a:r>
          </a:p>
          <a:p>
            <a:pPr marL="400050" lvl="1" indent="0">
              <a:buNone/>
            </a:pPr>
            <a:r>
              <a:rPr lang="es-CL" dirty="0" smtClean="0">
                <a:solidFill>
                  <a:schemeClr val="bg1"/>
                </a:solidFill>
              </a:rPr>
              <a:t>Figuras </a:t>
            </a:r>
            <a:r>
              <a:rPr lang="es-CL" dirty="0">
                <a:solidFill>
                  <a:schemeClr val="bg1"/>
                </a:solidFill>
              </a:rPr>
              <a:t>relevantes: </a:t>
            </a:r>
            <a:endParaRPr lang="es-CL" dirty="0" smtClean="0">
              <a:solidFill>
                <a:schemeClr val="bg1"/>
              </a:solidFill>
            </a:endParaRPr>
          </a:p>
          <a:p>
            <a:pPr marL="400050" lvl="1" indent="0">
              <a:buNone/>
            </a:pPr>
            <a:r>
              <a:rPr lang="es-CL" sz="3300" b="1" dirty="0" err="1" smtClean="0">
                <a:solidFill>
                  <a:schemeClr val="bg1"/>
                </a:solidFill>
              </a:rPr>
              <a:t>Marmaduque</a:t>
            </a:r>
            <a:r>
              <a:rPr lang="es-CL" sz="3300" b="1" dirty="0" smtClean="0">
                <a:solidFill>
                  <a:schemeClr val="bg1"/>
                </a:solidFill>
              </a:rPr>
              <a:t> </a:t>
            </a:r>
            <a:r>
              <a:rPr lang="es-CL" sz="3300" b="1" dirty="0">
                <a:solidFill>
                  <a:schemeClr val="bg1"/>
                </a:solidFill>
              </a:rPr>
              <a:t>Grove, Eugenio </a:t>
            </a:r>
            <a:r>
              <a:rPr lang="es-CL" sz="3300" b="1" dirty="0" err="1" smtClean="0">
                <a:solidFill>
                  <a:schemeClr val="bg1"/>
                </a:solidFill>
              </a:rPr>
              <a:t>Matte</a:t>
            </a:r>
            <a:r>
              <a:rPr lang="es-CL" sz="3300" b="1" dirty="0">
                <a:solidFill>
                  <a:schemeClr val="bg1"/>
                </a:solidFill>
              </a:rPr>
              <a:t> </a:t>
            </a:r>
            <a:r>
              <a:rPr lang="es-CL" sz="3300" b="1" dirty="0" smtClean="0">
                <a:solidFill>
                  <a:schemeClr val="bg1"/>
                </a:solidFill>
              </a:rPr>
              <a:t>y Oscar </a:t>
            </a:r>
            <a:r>
              <a:rPr lang="es-CL" sz="3300" b="1" dirty="0" err="1" smtClean="0">
                <a:solidFill>
                  <a:schemeClr val="bg1"/>
                </a:solidFill>
              </a:rPr>
              <a:t>Schnacke</a:t>
            </a:r>
            <a:r>
              <a:rPr lang="es-CL" sz="3300" b="1" dirty="0" smtClean="0">
                <a:solidFill>
                  <a:schemeClr val="bg1"/>
                </a:solidFill>
              </a:rPr>
              <a:t>.</a:t>
            </a:r>
            <a:endParaRPr lang="es-CL" sz="3300" b="1" dirty="0">
              <a:solidFill>
                <a:schemeClr val="bg1"/>
              </a:solidFill>
            </a:endParaRPr>
          </a:p>
        </p:txBody>
      </p:sp>
    </p:spTree>
    <p:extLst>
      <p:ext uri="{BB962C8B-B14F-4D97-AF65-F5344CB8AC3E}">
        <p14:creationId xmlns="" xmlns:p14="http://schemas.microsoft.com/office/powerpoint/2010/main" val="33907405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80728"/>
          </a:xfrm>
          <a:solidFill>
            <a:schemeClr val="bg2">
              <a:lumMod val="90000"/>
            </a:schemeClr>
          </a:solidFill>
        </p:spPr>
        <p:txBody>
          <a:bodyPr>
            <a:normAutofit/>
          </a:bodyPr>
          <a:lstStyle/>
          <a:p>
            <a:r>
              <a:rPr lang="es-CL" sz="3600" b="1" dirty="0" smtClean="0"/>
              <a:t>CONVERGENCIA IDEOLÓGICA Y POLÍTICA</a:t>
            </a:r>
            <a:endParaRPr lang="es-CL" sz="3600" b="1" dirty="0"/>
          </a:p>
        </p:txBody>
      </p:sp>
      <p:sp>
        <p:nvSpPr>
          <p:cNvPr id="3" name="Marcador de contenido 2"/>
          <p:cNvSpPr>
            <a:spLocks noGrp="1"/>
          </p:cNvSpPr>
          <p:nvPr>
            <p:ph idx="1"/>
          </p:nvPr>
        </p:nvSpPr>
        <p:spPr>
          <a:xfrm>
            <a:off x="0" y="980728"/>
            <a:ext cx="9144000" cy="5877272"/>
          </a:xfrm>
          <a:solidFill>
            <a:schemeClr val="accent6">
              <a:lumMod val="50000"/>
            </a:schemeClr>
          </a:solidFill>
        </p:spPr>
        <p:txBody>
          <a:bodyPr>
            <a:normAutofit fontScale="92500" lnSpcReduction="10000"/>
          </a:bodyPr>
          <a:lstStyle/>
          <a:p>
            <a:r>
              <a:rPr lang="es-CL" b="1" dirty="0" smtClean="0">
                <a:solidFill>
                  <a:srgbClr val="FF9900"/>
                </a:solidFill>
              </a:rPr>
              <a:t>El PS se fundó por la convergencia de diversas corrientes ideológicas que se identificaron con las ideas socialistas.</a:t>
            </a:r>
          </a:p>
          <a:p>
            <a:r>
              <a:rPr lang="es-CL" b="1" dirty="0" smtClean="0">
                <a:solidFill>
                  <a:schemeClr val="bg1"/>
                </a:solidFill>
              </a:rPr>
              <a:t>En sus orígenes el PS fue tributario de concepciones </a:t>
            </a:r>
          </a:p>
          <a:p>
            <a:pPr marL="0" indent="0">
              <a:buNone/>
            </a:pPr>
            <a:r>
              <a:rPr lang="es-CL" b="1" dirty="0"/>
              <a:t>	</a:t>
            </a:r>
            <a:r>
              <a:rPr lang="es-CL" b="1" dirty="0" smtClean="0">
                <a:solidFill>
                  <a:srgbClr val="FF9900"/>
                </a:solidFill>
                <a:effectLst>
                  <a:outerShdw blurRad="38100" dist="38100" dir="2700000" algn="tl">
                    <a:srgbClr val="000000">
                      <a:alpha val="43137"/>
                    </a:srgbClr>
                  </a:outerShdw>
                </a:effectLst>
              </a:rPr>
              <a:t>MARXISTAS, </a:t>
            </a:r>
          </a:p>
          <a:p>
            <a:pPr marL="0" indent="0">
              <a:buNone/>
            </a:pPr>
            <a:r>
              <a:rPr lang="es-CL" b="1" dirty="0">
                <a:solidFill>
                  <a:srgbClr val="FF9900"/>
                </a:solidFill>
                <a:effectLst>
                  <a:outerShdw blurRad="38100" dist="38100" dir="2700000" algn="tl">
                    <a:srgbClr val="000000">
                      <a:alpha val="43137"/>
                    </a:srgbClr>
                  </a:outerShdw>
                </a:effectLst>
              </a:rPr>
              <a:t>	</a:t>
            </a:r>
            <a:r>
              <a:rPr lang="es-CL" b="1" dirty="0" smtClean="0">
                <a:solidFill>
                  <a:srgbClr val="FF9900"/>
                </a:solidFill>
                <a:effectLst>
                  <a:outerShdw blurRad="38100" dist="38100" dir="2700000" algn="tl">
                    <a:srgbClr val="000000">
                      <a:alpha val="43137"/>
                    </a:srgbClr>
                  </a:outerShdw>
                </a:effectLst>
              </a:rPr>
              <a:t>	RACIONALISTAS LAICAS, </a:t>
            </a:r>
          </a:p>
          <a:p>
            <a:pPr marL="0" indent="0">
              <a:buNone/>
            </a:pPr>
            <a:r>
              <a:rPr lang="es-CL" b="1" dirty="0">
                <a:solidFill>
                  <a:srgbClr val="FF9900"/>
                </a:solidFill>
                <a:effectLst>
                  <a:outerShdw blurRad="38100" dist="38100" dir="2700000" algn="tl">
                    <a:srgbClr val="000000">
                      <a:alpha val="43137"/>
                    </a:srgbClr>
                  </a:outerShdw>
                </a:effectLst>
              </a:rPr>
              <a:t>	</a:t>
            </a:r>
            <a:r>
              <a:rPr lang="es-CL" b="1" dirty="0" smtClean="0">
                <a:solidFill>
                  <a:srgbClr val="FF9900"/>
                </a:solidFill>
                <a:effectLst>
                  <a:outerShdw blurRad="38100" dist="38100" dir="2700000" algn="tl">
                    <a:srgbClr val="000000">
                      <a:alpha val="43137"/>
                    </a:srgbClr>
                  </a:outerShdw>
                </a:effectLst>
              </a:rPr>
              <a:t>		NACIONALISTAS, </a:t>
            </a:r>
          </a:p>
          <a:p>
            <a:pPr marL="0" indent="0">
              <a:buNone/>
            </a:pPr>
            <a:r>
              <a:rPr lang="es-CL" b="1" dirty="0">
                <a:solidFill>
                  <a:srgbClr val="FF9900"/>
                </a:solidFill>
                <a:effectLst>
                  <a:outerShdw blurRad="38100" dist="38100" dir="2700000" algn="tl">
                    <a:srgbClr val="000000">
                      <a:alpha val="43137"/>
                    </a:srgbClr>
                  </a:outerShdw>
                </a:effectLst>
              </a:rPr>
              <a:t>	</a:t>
            </a:r>
            <a:r>
              <a:rPr lang="es-CL" b="1" dirty="0" smtClean="0">
                <a:solidFill>
                  <a:srgbClr val="FF9900"/>
                </a:solidFill>
                <a:effectLst>
                  <a:outerShdw blurRad="38100" dist="38100" dir="2700000" algn="tl">
                    <a:srgbClr val="000000">
                      <a:alpha val="43137"/>
                    </a:srgbClr>
                  </a:outerShdw>
                </a:effectLst>
              </a:rPr>
              <a:t>			ANARQUISTAS, </a:t>
            </a:r>
          </a:p>
          <a:p>
            <a:pPr marL="0" indent="0">
              <a:buNone/>
            </a:pPr>
            <a:r>
              <a:rPr lang="es-CL" b="1" dirty="0">
                <a:solidFill>
                  <a:srgbClr val="FF9900"/>
                </a:solidFill>
                <a:effectLst>
                  <a:outerShdw blurRad="38100" dist="38100" dir="2700000" algn="tl">
                    <a:srgbClr val="000000">
                      <a:alpha val="43137"/>
                    </a:srgbClr>
                  </a:outerShdw>
                </a:effectLst>
              </a:rPr>
              <a:t>	</a:t>
            </a:r>
            <a:r>
              <a:rPr lang="es-CL" b="1" dirty="0" smtClean="0">
                <a:solidFill>
                  <a:srgbClr val="FF9900"/>
                </a:solidFill>
                <a:effectLst>
                  <a:outerShdw blurRad="38100" dist="38100" dir="2700000" algn="tl">
                    <a:srgbClr val="000000">
                      <a:alpha val="43137"/>
                    </a:srgbClr>
                  </a:outerShdw>
                </a:effectLst>
              </a:rPr>
              <a:t>				TROTSKISTAS.</a:t>
            </a:r>
          </a:p>
          <a:p>
            <a:pPr marL="0" indent="0" algn="ctr">
              <a:buNone/>
            </a:pPr>
            <a:r>
              <a:rPr lang="es-CL" b="1" dirty="0" smtClean="0">
                <a:solidFill>
                  <a:schemeClr val="bg1"/>
                </a:solidFill>
              </a:rPr>
              <a:t>Estas expresiones han tenido distinta intensidad a lo largo de la historia del PS. Algunas se desvanecieron y emergieron otras.</a:t>
            </a:r>
            <a:endParaRPr lang="es-CL" b="1" dirty="0">
              <a:solidFill>
                <a:schemeClr val="bg1"/>
              </a:solidFill>
            </a:endParaRPr>
          </a:p>
        </p:txBody>
      </p:sp>
    </p:spTree>
    <p:extLst>
      <p:ext uri="{BB962C8B-B14F-4D97-AF65-F5344CB8AC3E}">
        <p14:creationId xmlns="" xmlns:p14="http://schemas.microsoft.com/office/powerpoint/2010/main" val="22521744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755576" y="3212976"/>
            <a:ext cx="7704856" cy="1296144"/>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s-CL"/>
          </a:p>
        </p:txBody>
      </p:sp>
      <p:sp>
        <p:nvSpPr>
          <p:cNvPr id="6" name="5 Rectángulo"/>
          <p:cNvSpPr/>
          <p:nvPr/>
        </p:nvSpPr>
        <p:spPr>
          <a:xfrm>
            <a:off x="755576" y="3212976"/>
            <a:ext cx="7560840" cy="129614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2" name="Título 1"/>
          <p:cNvSpPr>
            <a:spLocks noGrp="1"/>
          </p:cNvSpPr>
          <p:nvPr>
            <p:ph type="title"/>
          </p:nvPr>
        </p:nvSpPr>
        <p:spPr>
          <a:xfrm>
            <a:off x="0" y="0"/>
            <a:ext cx="9144000" cy="908720"/>
          </a:xfrm>
          <a:solidFill>
            <a:schemeClr val="accent6"/>
          </a:solidFill>
        </p:spPr>
        <p:txBody>
          <a:bodyPr>
            <a:normAutofit fontScale="90000"/>
          </a:bodyPr>
          <a:lstStyle/>
          <a:p>
            <a:r>
              <a:rPr lang="es-CL" dirty="0" smtClean="0"/>
              <a:t/>
            </a:r>
            <a:br>
              <a:rPr lang="es-CL" dirty="0" smtClean="0"/>
            </a:br>
            <a:r>
              <a:rPr lang="es-CL" b="1" dirty="0" smtClean="0"/>
              <a:t>DECLARACIÓN </a:t>
            </a:r>
            <a:r>
              <a:rPr lang="es-CL" b="1" dirty="0"/>
              <a:t>DE PRINCIPIOS</a:t>
            </a:r>
            <a:r>
              <a:rPr lang="es-CL" dirty="0"/>
              <a:t/>
            </a:r>
            <a:br>
              <a:rPr lang="es-CL" dirty="0"/>
            </a:br>
            <a:endParaRPr lang="es-CL" dirty="0"/>
          </a:p>
        </p:txBody>
      </p:sp>
      <p:sp>
        <p:nvSpPr>
          <p:cNvPr id="3" name="Marcador de contenido 2"/>
          <p:cNvSpPr>
            <a:spLocks noGrp="1"/>
          </p:cNvSpPr>
          <p:nvPr>
            <p:ph idx="1"/>
          </p:nvPr>
        </p:nvSpPr>
        <p:spPr>
          <a:xfrm>
            <a:off x="0" y="908720"/>
            <a:ext cx="9144000" cy="5949280"/>
          </a:xfrm>
          <a:solidFill>
            <a:srgbClr val="FFFF00"/>
          </a:solidFill>
          <a:ln w="57150">
            <a:solidFill>
              <a:schemeClr val="tx1"/>
            </a:solidFill>
          </a:ln>
        </p:spPr>
        <p:txBody>
          <a:bodyPr>
            <a:normAutofit fontScale="25000" lnSpcReduction="20000"/>
          </a:bodyPr>
          <a:lstStyle/>
          <a:p>
            <a:pPr>
              <a:buClr>
                <a:srgbClr val="FF0000"/>
              </a:buClr>
              <a:buFont typeface="Wingdings" panose="05000000000000000000" pitchFamily="2" charset="2"/>
              <a:buChar char="q"/>
            </a:pPr>
            <a:endParaRPr lang="es-CL" sz="1500" b="1" dirty="0" smtClean="0"/>
          </a:p>
          <a:p>
            <a:pPr>
              <a:buClr>
                <a:srgbClr val="FF0000"/>
              </a:buClr>
              <a:buFont typeface="Wingdings" panose="05000000000000000000" pitchFamily="2" charset="2"/>
              <a:buChar char="q"/>
            </a:pPr>
            <a:r>
              <a:rPr lang="es-CL" sz="12800" b="1" dirty="0" smtClean="0"/>
              <a:t>Marxismo </a:t>
            </a:r>
            <a:r>
              <a:rPr lang="es-CL" sz="9800" dirty="0"/>
              <a:t>como método, enriquecido y </a:t>
            </a:r>
            <a:r>
              <a:rPr lang="es-CL" sz="9800" dirty="0" smtClean="0"/>
              <a:t>rectificado.</a:t>
            </a:r>
            <a:endParaRPr lang="es-CL" sz="9800" dirty="0"/>
          </a:p>
          <a:p>
            <a:pPr>
              <a:buClr>
                <a:srgbClr val="FF0000"/>
              </a:buClr>
              <a:buFont typeface="Wingdings" panose="05000000000000000000" pitchFamily="2" charset="2"/>
              <a:buChar char="q"/>
            </a:pPr>
            <a:r>
              <a:rPr lang="es-CL" sz="12800" b="1" dirty="0"/>
              <a:t>Lucha de </a:t>
            </a:r>
            <a:r>
              <a:rPr lang="es-CL" sz="12800" b="1" dirty="0" smtClean="0"/>
              <a:t>clases</a:t>
            </a:r>
            <a:r>
              <a:rPr lang="es-CL" sz="9800" dirty="0" smtClean="0"/>
              <a:t>, su eliminación y desaparición del Estado opresor.</a:t>
            </a:r>
            <a:endParaRPr lang="es-CL" sz="9800" dirty="0"/>
          </a:p>
          <a:p>
            <a:pPr>
              <a:buClr>
                <a:srgbClr val="FF0000"/>
              </a:buClr>
              <a:buFont typeface="Wingdings" panose="05000000000000000000" pitchFamily="2" charset="2"/>
              <a:buChar char="q"/>
            </a:pPr>
            <a:r>
              <a:rPr lang="es-CL" sz="12800" b="1" dirty="0"/>
              <a:t>Transformación del </a:t>
            </a:r>
            <a:r>
              <a:rPr lang="es-CL" sz="12800" b="1" dirty="0" smtClean="0"/>
              <a:t>capitalismo por un régimen económico socialista.</a:t>
            </a:r>
            <a:endParaRPr lang="es-CL" sz="12800" dirty="0"/>
          </a:p>
          <a:p>
            <a:pPr>
              <a:buClr>
                <a:srgbClr val="FF0000"/>
              </a:buClr>
              <a:buFont typeface="Wingdings" panose="05000000000000000000" pitchFamily="2" charset="2"/>
              <a:buChar char="q"/>
            </a:pPr>
            <a:r>
              <a:rPr lang="es-CL" sz="12800" b="1" dirty="0"/>
              <a:t>Dictadura de los trabajadores </a:t>
            </a:r>
            <a:r>
              <a:rPr lang="es-CL" sz="12800" b="1" dirty="0" smtClean="0"/>
              <a:t>organizados</a:t>
            </a:r>
            <a:r>
              <a:rPr lang="es-CL" sz="9800" b="1" dirty="0" smtClean="0"/>
              <a:t>; </a:t>
            </a:r>
            <a:r>
              <a:rPr lang="es-CL" sz="9800" dirty="0" smtClean="0"/>
              <a:t>la transformación no es posible por vía democrática</a:t>
            </a:r>
            <a:r>
              <a:rPr lang="es-CL" sz="9800" b="1" dirty="0" smtClean="0"/>
              <a:t>.</a:t>
            </a:r>
            <a:endParaRPr lang="es-CL" sz="9800" dirty="0"/>
          </a:p>
          <a:p>
            <a:pPr>
              <a:buClr>
                <a:srgbClr val="FF0000"/>
              </a:buClr>
              <a:buFont typeface="Wingdings" panose="05000000000000000000" pitchFamily="2" charset="2"/>
              <a:buChar char="q"/>
            </a:pPr>
            <a:r>
              <a:rPr lang="es-CL" sz="12800" b="1" dirty="0"/>
              <a:t>Internacionalismo, antimperialismo y </a:t>
            </a:r>
            <a:r>
              <a:rPr lang="es-CL" sz="12800" b="1" dirty="0" err="1" smtClean="0"/>
              <a:t>latinoamericanismo</a:t>
            </a:r>
            <a:r>
              <a:rPr lang="es-CL" sz="9800" b="1" dirty="0" smtClean="0"/>
              <a:t>.</a:t>
            </a:r>
          </a:p>
          <a:p>
            <a:pPr marL="0" indent="0">
              <a:buClr>
                <a:srgbClr val="FF0000"/>
              </a:buClr>
              <a:buNone/>
            </a:pPr>
            <a:r>
              <a:rPr lang="es-CL" sz="9800" b="1" dirty="0"/>
              <a:t>	</a:t>
            </a:r>
            <a:r>
              <a:rPr lang="es-CL" sz="9800" b="1" dirty="0" smtClean="0"/>
              <a:t>No adhesión a las internacionales (2ª y 3ª)</a:t>
            </a:r>
          </a:p>
          <a:p>
            <a:pPr marL="400050" lvl="1" indent="0" algn="ctr">
              <a:buClr>
                <a:srgbClr val="FF0000"/>
              </a:buClr>
              <a:buNone/>
            </a:pPr>
            <a:endParaRPr lang="es-ES" sz="2300" b="1" dirty="0" smtClean="0">
              <a:solidFill>
                <a:srgbClr val="FF0000"/>
              </a:solidFill>
            </a:endParaRPr>
          </a:p>
          <a:p>
            <a:pPr marL="0" indent="0" algn="ctr">
              <a:buClr>
                <a:srgbClr val="FF0000"/>
              </a:buClr>
              <a:buNone/>
            </a:pPr>
            <a:endParaRPr lang="es-CL" sz="4800" b="1" dirty="0" smtClean="0">
              <a:solidFill>
                <a:srgbClr val="FF0000"/>
              </a:solidFill>
            </a:endParaRPr>
          </a:p>
          <a:p>
            <a:pPr marL="0" indent="0" algn="ctr">
              <a:buClr>
                <a:srgbClr val="FF0000"/>
              </a:buClr>
              <a:buNone/>
            </a:pPr>
            <a:r>
              <a:rPr lang="es-CL" sz="9600" b="1" dirty="0" smtClean="0">
                <a:solidFill>
                  <a:srgbClr val="FF0000"/>
                </a:solidFill>
              </a:rPr>
              <a:t>La fuerza principal del proceso que lleva</a:t>
            </a:r>
          </a:p>
          <a:p>
            <a:pPr marL="0" indent="0" algn="ctr">
              <a:buClr>
                <a:srgbClr val="FF0000"/>
              </a:buClr>
              <a:buNone/>
            </a:pPr>
            <a:r>
              <a:rPr lang="es-CL" sz="9600" b="1" dirty="0" smtClean="0">
                <a:solidFill>
                  <a:srgbClr val="FF0000"/>
                </a:solidFill>
              </a:rPr>
              <a:t>del capitalismo al socialismo serán los </a:t>
            </a:r>
          </a:p>
          <a:p>
            <a:pPr marL="0" indent="0" algn="ctr">
              <a:buClr>
                <a:srgbClr val="FF0000"/>
              </a:buClr>
              <a:buNone/>
            </a:pPr>
            <a:r>
              <a:rPr lang="es-CL" sz="12800" b="1" dirty="0" smtClean="0">
                <a:solidFill>
                  <a:srgbClr val="FF0000"/>
                </a:solidFill>
              </a:rPr>
              <a:t>trabajadores </a:t>
            </a:r>
            <a:r>
              <a:rPr lang="es-CL" sz="12800" b="1" dirty="0">
                <a:solidFill>
                  <a:srgbClr val="FF0000"/>
                </a:solidFill>
              </a:rPr>
              <a:t>manuales e </a:t>
            </a:r>
            <a:r>
              <a:rPr lang="es-CL" sz="12800" b="1" dirty="0" smtClean="0">
                <a:solidFill>
                  <a:srgbClr val="FF0000"/>
                </a:solidFill>
              </a:rPr>
              <a:t>intelectuales.</a:t>
            </a:r>
          </a:p>
          <a:p>
            <a:pPr marL="0" indent="0" algn="ctr">
              <a:buClr>
                <a:srgbClr val="FF0000"/>
              </a:buClr>
              <a:buNone/>
            </a:pPr>
            <a:endParaRPr lang="es-ES" sz="2000" b="1" dirty="0" smtClean="0">
              <a:solidFill>
                <a:srgbClr val="FF0000"/>
              </a:solidFill>
            </a:endParaRPr>
          </a:p>
          <a:p>
            <a:pPr marL="0" indent="0" algn="just">
              <a:buClr>
                <a:srgbClr val="FF0000"/>
              </a:buClr>
              <a:buNone/>
            </a:pPr>
            <a:endParaRPr lang="es-ES" sz="2000" b="1" dirty="0" smtClean="0">
              <a:solidFill>
                <a:srgbClr val="FF0000"/>
              </a:solidFill>
            </a:endParaRPr>
          </a:p>
        </p:txBody>
      </p:sp>
    </p:spTree>
    <p:extLst>
      <p:ext uri="{BB962C8B-B14F-4D97-AF65-F5344CB8AC3E}">
        <p14:creationId xmlns="" xmlns:p14="http://schemas.microsoft.com/office/powerpoint/2010/main" val="330794589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11436</TotalTime>
  <Words>1954</Words>
  <Application>Microsoft Office PowerPoint</Application>
  <PresentationFormat>Presentación en pantalla (4:3)</PresentationFormat>
  <Paragraphs>249</Paragraphs>
  <Slides>19</Slides>
  <Notes>17</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Diapositiva 1</vt:lpstr>
      <vt:lpstr>DIALÉCTICA DE LA NATURALEZA Y DE LA SOCIEDAD HUMANA</vt:lpstr>
      <vt:lpstr>¿PENSAMIENTO?</vt:lpstr>
      <vt:lpstr>ORIGENES DEL PENSAMIENTO SOCIALISTA CHILENO</vt:lpstr>
      <vt:lpstr>HITOS NACIONALES E INTERNACIONALES QUE PRECEDIERON A LA FUNDACIÓN DEL PS</vt:lpstr>
      <vt:lpstr>Contexto inmediato: CRISIS POLÍTICA, ECONÓMICA Y SOCIAL EN CHILE</vt:lpstr>
      <vt:lpstr>FUNDACIÓN DEL PARTIDO SOCIALISTA</vt:lpstr>
      <vt:lpstr>CONVERGENCIA IDEOLÓGICA Y POLÍTICA</vt:lpstr>
      <vt:lpstr> DECLARACIÓN DE PRINCIPIOS </vt:lpstr>
      <vt:lpstr>ETAPA INICIAL DEL PS</vt:lpstr>
      <vt:lpstr>PROGRAMA DE 1947  Eugenio González</vt:lpstr>
      <vt:lpstr> PROGRAMA DE 1947  Eugenio González </vt:lpstr>
      <vt:lpstr>PROGRAMA DE 1947  Eugenio González</vt:lpstr>
      <vt:lpstr> UNIDAD DE LA IZQUIERDA </vt:lpstr>
      <vt:lpstr>AUTONOMÍA INTERNACIONAL</vt:lpstr>
      <vt:lpstr> TRES ESTALLIDOS IDEOLÓGICOS SIMULTÁNEOS EN LOS 60-70 </vt:lpstr>
      <vt:lpstr>DE LA EXPERIENCIA DE LA DICTADURA</vt:lpstr>
      <vt:lpstr>IMPACTO MUNDIAL DE LA  EXPERIENCIA ALLENDISTA (proceso en desarrollo)</vt:lpstr>
      <vt:lpstr> MODELO ¿Cuál? </vt:lpstr>
    </vt:vector>
  </TitlesOfParts>
  <Company>Pereda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Guarani Pereda da Rosa</dc:creator>
  <cp:lastModifiedBy>Prensa</cp:lastModifiedBy>
  <cp:revision>135</cp:revision>
  <cp:lastPrinted>2016-09-23T22:43:34Z</cp:lastPrinted>
  <dcterms:created xsi:type="dcterms:W3CDTF">2016-09-14T20:54:38Z</dcterms:created>
  <dcterms:modified xsi:type="dcterms:W3CDTF">2016-12-05T22:37:16Z</dcterms:modified>
</cp:coreProperties>
</file>