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comments/comment1.xml" ContentType="application/vnd.openxmlformats-officedocument.presentationml.comments+xml"/>
  <Override PartName="/ppt/charts/chart10.xml" ContentType="application/vnd.openxmlformats-officedocument.drawingml.chart+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theme/themeOverride3.xml" ContentType="application/vnd.openxmlformats-officedocument.themeOverr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32.xml" ContentType="application/vnd.openxmlformats-officedocument.presentationml.notesSlide+xml"/>
  <Override PartName="/ppt/charts/chart11.xml" ContentType="application/vnd.openxmlformats-officedocument.drawingml.char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theme/themeOverride4.xml" ContentType="application/vnd.openxmlformats-officedocument.themeOverrid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50"/>
  </p:notesMasterIdLst>
  <p:handoutMasterIdLst>
    <p:handoutMasterId r:id="rId51"/>
  </p:handoutMasterIdLst>
  <p:sldIdLst>
    <p:sldId id="355" r:id="rId4"/>
    <p:sldId id="402" r:id="rId5"/>
    <p:sldId id="365" r:id="rId6"/>
    <p:sldId id="394" r:id="rId7"/>
    <p:sldId id="303" r:id="rId8"/>
    <p:sldId id="381" r:id="rId9"/>
    <p:sldId id="379" r:id="rId10"/>
    <p:sldId id="262" r:id="rId11"/>
    <p:sldId id="390" r:id="rId12"/>
    <p:sldId id="261" r:id="rId13"/>
    <p:sldId id="263" r:id="rId14"/>
    <p:sldId id="380" r:id="rId15"/>
    <p:sldId id="397" r:id="rId16"/>
    <p:sldId id="383" r:id="rId17"/>
    <p:sldId id="341" r:id="rId18"/>
    <p:sldId id="410" r:id="rId19"/>
    <p:sldId id="411" r:id="rId20"/>
    <p:sldId id="368" r:id="rId21"/>
    <p:sldId id="406" r:id="rId22"/>
    <p:sldId id="407" r:id="rId23"/>
    <p:sldId id="413" r:id="rId24"/>
    <p:sldId id="393" r:id="rId25"/>
    <p:sldId id="414" r:id="rId26"/>
    <p:sldId id="415" r:id="rId27"/>
    <p:sldId id="416" r:id="rId28"/>
    <p:sldId id="417" r:id="rId29"/>
    <p:sldId id="412" r:id="rId30"/>
    <p:sldId id="387" r:id="rId31"/>
    <p:sldId id="392" r:id="rId32"/>
    <p:sldId id="418" r:id="rId33"/>
    <p:sldId id="398" r:id="rId34"/>
    <p:sldId id="391" r:id="rId35"/>
    <p:sldId id="403" r:id="rId36"/>
    <p:sldId id="408" r:id="rId37"/>
    <p:sldId id="399" r:id="rId38"/>
    <p:sldId id="400" r:id="rId39"/>
    <p:sldId id="409" r:id="rId40"/>
    <p:sldId id="351" r:id="rId41"/>
    <p:sldId id="309" r:id="rId42"/>
    <p:sldId id="395" r:id="rId43"/>
    <p:sldId id="401" r:id="rId44"/>
    <p:sldId id="396" r:id="rId45"/>
    <p:sldId id="420" r:id="rId46"/>
    <p:sldId id="354" r:id="rId47"/>
    <p:sldId id="389" r:id="rId48"/>
    <p:sldId id="405" r:id="rId49"/>
  </p:sldIdLst>
  <p:sldSz cx="9144000" cy="6858000" type="screen4x3"/>
  <p:notesSz cx="6881813"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initials="U" lastIdx="17" clrIdx="0"/>
  <p:cmAuthor id="2" name="maya.zilveti" initials="MZ" lastIdx="1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603" autoAdjust="0"/>
    <p:restoredTop sz="93727" autoAdjust="0"/>
  </p:normalViewPr>
  <p:slideViewPr>
    <p:cSldViewPr>
      <p:cViewPr>
        <p:scale>
          <a:sx n="100" d="100"/>
          <a:sy n="100" d="100"/>
        </p:scale>
        <p:origin x="-378" y="5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Hoja_de_c_lculo_de_Microsoft_Office_Excel1.xlsx"/></Relationships>
</file>

<file path=ppt/charts/_rels/chart10.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juan.jimenez\Downloads\base_trendingtopic.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Office_Excel4.xlsx"/></Relationships>
</file>

<file path=ppt/charts/_rels/chart5.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Hoja_de_c_lculo_de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Office_Excel7.xlsx"/></Relationships>
</file>

<file path=ppt/charts/_rels/chart8.xml.rels><?xml version="1.0" encoding="UTF-8" standalone="yes"?>
<Relationships xmlns="http://schemas.openxmlformats.org/package/2006/relationships"><Relationship Id="rId2" Type="http://schemas.openxmlformats.org/officeDocument/2006/relationships/oleObject" Target="file:///C:\Users\soledad.godoy\Desktop\Edici&#243;n%20IDH%202014\Parte%206%20MIP\Solo%20gr&#225;ficos%20y%20cuadros%20MIP.xlsx" TargetMode="External"/><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2" Type="http://schemas.openxmlformats.org/officeDocument/2006/relationships/oleObject" Target="file:///C:\Users\soledad.godoy\Desktop\Edici&#243;n%20IDH%202014\Parte%206%20MIP\Solo%20gr&#225;ficos%20y%20cuadros%20MIP.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lang val="es-CL"/>
  <c:chart>
    <c:title>
      <c:tx>
        <c:rich>
          <a:bodyPr rot="0" spcFirstLastPara="1" vertOverflow="ellipsis" vert="horz" wrap="square" anchor="ctr" anchorCtr="1"/>
          <a:lstStyle/>
          <a:p>
            <a:pPr>
              <a:defRPr lang="es-ES" sz="1400" b="0" i="0" u="none" strike="noStrike" kern="1200" spc="0" baseline="0">
                <a:solidFill>
                  <a:schemeClr val="tx1">
                    <a:lumMod val="65000"/>
                    <a:lumOff val="35000"/>
                  </a:schemeClr>
                </a:solidFill>
                <a:latin typeface="+mn-lt"/>
                <a:ea typeface="+mn-ea"/>
                <a:cs typeface="+mn-cs"/>
              </a:defRPr>
            </a:pPr>
            <a:r>
              <a:rPr lang="es-CL" dirty="0" smtClean="0"/>
              <a:t>Al tomar decisiones en su vida, ¿cuál de estas afirmaciones lo representa mejor? (IDH 2013)</a:t>
            </a:r>
            <a:endParaRPr lang="es-CL" dirty="0"/>
          </a:p>
        </c:rich>
      </c:tx>
      <c:layout/>
      <c:spPr>
        <a:noFill/>
        <a:ln>
          <a:noFill/>
        </a:ln>
        <a:effectLst/>
      </c:spPr>
    </c:title>
    <c:plotArea>
      <c:layout/>
      <c:barChart>
        <c:barDir val="col"/>
        <c:grouping val="clustered"/>
        <c:ser>
          <c:idx val="0"/>
          <c:order val="0"/>
          <c:spPr>
            <a:solidFill>
              <a:schemeClr val="accent1"/>
            </a:solidFill>
            <a:ln>
              <a:noFill/>
            </a:ln>
            <a:effectLst/>
          </c:spPr>
          <c:dPt>
            <c:idx val="0"/>
            <c:spPr>
              <a:solidFill>
                <a:schemeClr val="accent2"/>
              </a:solidFill>
              <a:ln>
                <a:noFill/>
              </a:ln>
              <a:effectLst/>
            </c:spPr>
          </c:dPt>
          <c:dPt>
            <c:idx val="2"/>
            <c:spPr>
              <a:solidFill>
                <a:schemeClr val="accent2"/>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lang="es-ES" sz="900" b="0" i="0" u="none" strike="noStrike" kern="1200" baseline="0">
                    <a:solidFill>
                      <a:schemeClr val="tx1">
                        <a:lumMod val="75000"/>
                        <a:lumOff val="25000"/>
                      </a:schemeClr>
                    </a:solidFill>
                    <a:latin typeface="+mn-lt"/>
                    <a:ea typeface="+mn-ea"/>
                    <a:cs typeface="+mn-cs"/>
                  </a:defRPr>
                </a:pPr>
                <a:endParaRPr lang="es-CL"/>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'chilenos frente al país idh-02'!$L$27:$N$27</c:f>
              <c:strCache>
                <c:ptCount val="3"/>
                <c:pt idx="0">
                  <c:v>En general tiendo a hacer lo que los demás esperan de mí, aunque no sea lo que quiero</c:v>
                </c:pt>
                <c:pt idx="1">
                  <c:v>En general tiendo a hacer lo que yo quiero aunque no sea lo que los demás esperan de mí
</c:v>
                </c:pt>
                <c:pt idx="2">
                  <c:v>No sabe o No responde</c:v>
                </c:pt>
              </c:strCache>
            </c:strRef>
          </c:cat>
          <c:val>
            <c:numRef>
              <c:f>'chilenos frente al país idh-02'!$L$28:$N$28</c:f>
              <c:numCache>
                <c:formatCode>0.0%</c:formatCode>
                <c:ptCount val="3"/>
                <c:pt idx="0">
                  <c:v>0.29300000000000004</c:v>
                </c:pt>
                <c:pt idx="1">
                  <c:v>0.65900000000000014</c:v>
                </c:pt>
                <c:pt idx="2" formatCode="0.00%">
                  <c:v>4.8000000000000001E-2</c:v>
                </c:pt>
              </c:numCache>
            </c:numRef>
          </c:val>
        </c:ser>
        <c:dLbls/>
        <c:gapWidth val="219"/>
        <c:overlap val="-27"/>
        <c:axId val="50015616"/>
        <c:axId val="50029696"/>
      </c:barChart>
      <c:catAx>
        <c:axId val="5001561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900" b="0" i="0" u="none" strike="noStrike" kern="1200" baseline="0">
                <a:solidFill>
                  <a:schemeClr val="tx1">
                    <a:lumMod val="65000"/>
                    <a:lumOff val="35000"/>
                  </a:schemeClr>
                </a:solidFill>
                <a:latin typeface="+mn-lt"/>
                <a:ea typeface="+mn-ea"/>
                <a:cs typeface="+mn-cs"/>
              </a:defRPr>
            </a:pPr>
            <a:endParaRPr lang="es-CL"/>
          </a:p>
        </c:txPr>
        <c:crossAx val="50029696"/>
        <c:crosses val="autoZero"/>
        <c:auto val="1"/>
        <c:lblAlgn val="ctr"/>
        <c:lblOffset val="100"/>
      </c:catAx>
      <c:valAx>
        <c:axId val="50029696"/>
        <c:scaling>
          <c:orientation val="minMax"/>
          <c:max val="1"/>
        </c:scaling>
        <c:axPos val="l"/>
        <c:numFmt formatCode="0.0%" sourceLinked="1"/>
        <c:majorTickMark val="none"/>
        <c:tickLblPos val="nextTo"/>
        <c:spPr>
          <a:noFill/>
          <a:ln>
            <a:noFill/>
          </a:ln>
          <a:effectLst/>
        </c:spPr>
        <c:txPr>
          <a:bodyPr rot="-60000000" spcFirstLastPara="1" vertOverflow="ellipsis" vert="horz" wrap="square" anchor="ctr" anchorCtr="1"/>
          <a:lstStyle/>
          <a:p>
            <a:pPr>
              <a:defRPr lang="es-ES" sz="900" b="0" i="0" u="none" strike="noStrike" kern="1200" baseline="0">
                <a:solidFill>
                  <a:schemeClr val="tx1">
                    <a:lumMod val="65000"/>
                    <a:lumOff val="35000"/>
                  </a:schemeClr>
                </a:solidFill>
                <a:latin typeface="+mn-lt"/>
                <a:ea typeface="+mn-ea"/>
                <a:cs typeface="+mn-cs"/>
              </a:defRPr>
            </a:pPr>
            <a:endParaRPr lang="es-CL"/>
          </a:p>
        </c:txPr>
        <c:crossAx val="50015616"/>
        <c:crosses val="autoZero"/>
        <c:crossBetween val="between"/>
      </c:valAx>
      <c:spPr>
        <a:noFill/>
        <a:ln>
          <a:noFill/>
        </a:ln>
        <a:effectLst/>
      </c:spPr>
    </c:plotArea>
    <c:plotVisOnly val="1"/>
    <c:dispBlanksAs val="gap"/>
  </c:chart>
  <c:spPr>
    <a:noFill/>
    <a:ln>
      <a:noFill/>
    </a:ln>
    <a:effectLst/>
  </c:spPr>
  <c:txPr>
    <a:bodyPr/>
    <a:lstStyle/>
    <a:p>
      <a:pPr>
        <a:defRPr/>
      </a:pPr>
      <a:endParaRPr lang="es-CL"/>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s-CL"/>
  <c:chart>
    <c:plotArea>
      <c:layout/>
      <c:barChart>
        <c:barDir val="col"/>
        <c:grouping val="clustered"/>
        <c:ser>
          <c:idx val="0"/>
          <c:order val="0"/>
          <c:spPr>
            <a:solidFill>
              <a:schemeClr val="accent2"/>
            </a:solidFill>
          </c:spPr>
          <c:dLbls>
            <c:spPr>
              <a:noFill/>
              <a:ln>
                <a:noFill/>
              </a:ln>
              <a:effectLst/>
            </c:spPr>
            <c:txPr>
              <a:bodyPr/>
              <a:lstStyle/>
              <a:p>
                <a:pPr>
                  <a:defRPr lang="es-ES"/>
                </a:pPr>
                <a:endParaRPr lang="es-CL"/>
              </a:p>
            </c:txPr>
            <c:showVal val="1"/>
            <c:extLst>
              <c:ext xmlns:c15="http://schemas.microsoft.com/office/drawing/2012/chart" uri="{CE6537A1-D6FC-4f65-9D91-7224C49458BB}">
                <c15:showLeaderLines val="0"/>
              </c:ext>
            </c:extLst>
          </c:dLbls>
          <c:cat>
            <c:strRef>
              <c:f>Hoja1!$A$5:$A$8</c:f>
              <c:strCache>
                <c:ptCount val="4"/>
                <c:pt idx="0">
                  <c:v>Mayor malestar y menor demanda de cambio</c:v>
                </c:pt>
                <c:pt idx="1">
                  <c:v>Menor malestar y menor demanda de cambio</c:v>
                </c:pt>
                <c:pt idx="2">
                  <c:v>Menor malestar y mayor demanda de cambio</c:v>
                </c:pt>
                <c:pt idx="3">
                  <c:v>Mayor malestar y mayor demanda de cambio</c:v>
                </c:pt>
              </c:strCache>
            </c:strRef>
          </c:cat>
          <c:val>
            <c:numRef>
              <c:f>Hoja1!$B$5:$B$8</c:f>
              <c:numCache>
                <c:formatCode>General</c:formatCode>
                <c:ptCount val="4"/>
                <c:pt idx="0">
                  <c:v>2</c:v>
                </c:pt>
                <c:pt idx="1">
                  <c:v>5</c:v>
                </c:pt>
                <c:pt idx="2">
                  <c:v>44</c:v>
                </c:pt>
                <c:pt idx="3">
                  <c:v>50</c:v>
                </c:pt>
              </c:numCache>
            </c:numRef>
          </c:val>
        </c:ser>
        <c:dLbls/>
        <c:axId val="43349888"/>
        <c:axId val="43351424"/>
      </c:barChart>
      <c:catAx>
        <c:axId val="43349888"/>
        <c:scaling>
          <c:orientation val="minMax"/>
        </c:scaling>
        <c:axPos val="b"/>
        <c:numFmt formatCode="General" sourceLinked="0"/>
        <c:tickLblPos val="nextTo"/>
        <c:txPr>
          <a:bodyPr/>
          <a:lstStyle/>
          <a:p>
            <a:pPr>
              <a:defRPr lang="es-ES" sz="1200" baseline="0"/>
            </a:pPr>
            <a:endParaRPr lang="es-CL"/>
          </a:p>
        </c:txPr>
        <c:crossAx val="43351424"/>
        <c:crosses val="autoZero"/>
        <c:auto val="1"/>
        <c:lblAlgn val="ctr"/>
        <c:lblOffset val="100"/>
      </c:catAx>
      <c:valAx>
        <c:axId val="43351424"/>
        <c:scaling>
          <c:orientation val="minMax"/>
        </c:scaling>
        <c:axPos val="l"/>
        <c:majorGridlines/>
        <c:numFmt formatCode="General" sourceLinked="1"/>
        <c:tickLblPos val="nextTo"/>
        <c:txPr>
          <a:bodyPr/>
          <a:lstStyle/>
          <a:p>
            <a:pPr>
              <a:defRPr lang="es-ES"/>
            </a:pPr>
            <a:endParaRPr lang="es-CL"/>
          </a:p>
        </c:txPr>
        <c:crossAx val="43349888"/>
        <c:crosses val="autoZero"/>
        <c:crossBetween val="between"/>
      </c:valAx>
    </c:plotArea>
    <c:plotVisOnly val="1"/>
    <c:dispBlanksAs val="gap"/>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s-CL"/>
  <c:chart>
    <c:plotArea>
      <c:layout/>
      <c:barChart>
        <c:barDir val="bar"/>
        <c:grouping val="clustered"/>
        <c:ser>
          <c:idx val="0"/>
          <c:order val="0"/>
          <c:spPr>
            <a:solidFill>
              <a:schemeClr val="accent2"/>
            </a:solidFill>
          </c:spPr>
          <c:dLbls>
            <c:numFmt formatCode="#,##0.0" sourceLinked="0"/>
            <c:spPr>
              <a:noFill/>
              <a:ln>
                <a:noFill/>
              </a:ln>
              <a:effectLst/>
            </c:spPr>
            <c:txPr>
              <a:bodyPr/>
              <a:lstStyle/>
              <a:p>
                <a:pPr>
                  <a:defRPr lang="es-ES" sz="1100"/>
                </a:pPr>
                <a:endParaRPr lang="es-CL"/>
              </a:p>
            </c:txPr>
            <c:showVal val="1"/>
            <c:extLst>
              <c:ext xmlns:c15="http://schemas.microsoft.com/office/drawing/2012/chart" uri="{CE6537A1-D6FC-4f65-9D91-7224C49458BB}">
                <c15:showLeaderLines val="0"/>
              </c:ext>
            </c:extLst>
          </c:dLbls>
          <c:cat>
            <c:strRef>
              <c:f>Hoja2!$B$207:$B$213</c:f>
              <c:strCache>
                <c:ptCount val="7"/>
                <c:pt idx="0">
                  <c:v>Que a algunas personas se les trate con mucho más respeto y dignidad que a otras</c:v>
                </c:pt>
                <c:pt idx="1">
                  <c:v>Que existan desigualdades entre regiones y Santiago</c:v>
                </c:pt>
                <c:pt idx="2">
                  <c:v>Que existan desigualdades entre hombres y mujeres</c:v>
                </c:pt>
                <c:pt idx="3">
                  <c:v>Que algunas personas tengan muchas más oportunidades que otras</c:v>
                </c:pt>
                <c:pt idx="4">
                  <c:v>Que algunas personas tengan mucho más poder que otras</c:v>
                </c:pt>
                <c:pt idx="5">
                  <c:v>Que existan desigualdades entre jóvenes y adultos</c:v>
                </c:pt>
                <c:pt idx="6">
                  <c:v>Que algunas personas ganen mucho más dinero que otras</c:v>
                </c:pt>
              </c:strCache>
            </c:strRef>
          </c:cat>
          <c:val>
            <c:numRef>
              <c:f>Hoja2!$C$207:$C$213</c:f>
              <c:numCache>
                <c:formatCode>General</c:formatCode>
                <c:ptCount val="7"/>
                <c:pt idx="0">
                  <c:v>8.1016436158669798</c:v>
                </c:pt>
                <c:pt idx="1">
                  <c:v>7.7075324304955277</c:v>
                </c:pt>
                <c:pt idx="2">
                  <c:v>7.632285835644681</c:v>
                </c:pt>
                <c:pt idx="3">
                  <c:v>7.3862704817468998</c:v>
                </c:pt>
                <c:pt idx="4">
                  <c:v>7.3048825329487581</c:v>
                </c:pt>
                <c:pt idx="5">
                  <c:v>7.2079570555633374</c:v>
                </c:pt>
                <c:pt idx="6">
                  <c:v>6.9060099152187924</c:v>
                </c:pt>
              </c:numCache>
            </c:numRef>
          </c:val>
        </c:ser>
        <c:dLbls/>
        <c:axId val="47665920"/>
        <c:axId val="47667456"/>
      </c:barChart>
      <c:catAx>
        <c:axId val="47665920"/>
        <c:scaling>
          <c:orientation val="maxMin"/>
        </c:scaling>
        <c:axPos val="l"/>
        <c:numFmt formatCode="General" sourceLinked="0"/>
        <c:tickLblPos val="nextTo"/>
        <c:txPr>
          <a:bodyPr/>
          <a:lstStyle/>
          <a:p>
            <a:pPr>
              <a:defRPr lang="es-ES" sz="1100"/>
            </a:pPr>
            <a:endParaRPr lang="es-CL"/>
          </a:p>
        </c:txPr>
        <c:crossAx val="47667456"/>
        <c:crosses val="autoZero"/>
        <c:auto val="1"/>
        <c:lblAlgn val="ctr"/>
        <c:lblOffset val="100"/>
      </c:catAx>
      <c:valAx>
        <c:axId val="47667456"/>
        <c:scaling>
          <c:orientation val="minMax"/>
          <c:min val="1"/>
        </c:scaling>
        <c:axPos val="t"/>
        <c:numFmt formatCode="General" sourceLinked="1"/>
        <c:tickLblPos val="nextTo"/>
        <c:txPr>
          <a:bodyPr/>
          <a:lstStyle/>
          <a:p>
            <a:pPr>
              <a:defRPr lang="es-ES"/>
            </a:pPr>
            <a:endParaRPr lang="es-CL"/>
          </a:p>
        </c:txPr>
        <c:crossAx val="47665920"/>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CL"/>
  <c:chart>
    <c:title>
      <c:tx>
        <c:rich>
          <a:bodyPr rot="0" spcFirstLastPara="1" vertOverflow="ellipsis" vert="horz" wrap="square" anchor="ctr" anchorCtr="1"/>
          <a:lstStyle/>
          <a:p>
            <a:pPr>
              <a:defRPr lang="es-ES" sz="1400" b="0" i="0" u="none" strike="noStrike" kern="1200" spc="0" baseline="0">
                <a:solidFill>
                  <a:schemeClr val="tx1">
                    <a:lumMod val="65000"/>
                    <a:lumOff val="35000"/>
                  </a:schemeClr>
                </a:solidFill>
                <a:latin typeface="+mn-lt"/>
                <a:ea typeface="+mn-ea"/>
                <a:cs typeface="+mn-cs"/>
              </a:defRPr>
            </a:pPr>
            <a:r>
              <a:rPr lang="es-CL" dirty="0" smtClean="0"/>
              <a:t>Mirando el rumbo que ha tomado su vida, usted cree que ese rumbo ha sido principalmente el resultado de:</a:t>
            </a:r>
            <a:endParaRPr lang="es-CL" dirty="0"/>
          </a:p>
        </c:rich>
      </c:tx>
      <c:layout/>
      <c:spPr>
        <a:noFill/>
        <a:ln>
          <a:noFill/>
        </a:ln>
        <a:effectLst/>
      </c:spPr>
    </c:title>
    <c:plotArea>
      <c:layout/>
      <c:lineChart>
        <c:grouping val="standard"/>
        <c:ser>
          <c:idx val="0"/>
          <c:order val="0"/>
          <c:tx>
            <c:strRef>
              <c:f>Hoja1!$D$7</c:f>
              <c:strCache>
                <c:ptCount val="1"/>
                <c:pt idx="0">
                  <c:v>Sus decisiones personales</c:v>
                </c:pt>
              </c:strCache>
            </c:strRef>
          </c:tx>
          <c:spPr>
            <a:effectLst/>
          </c:spPr>
          <c:marker>
            <c:symbol val="none"/>
          </c:marker>
          <c:dLbls>
            <c:dLbl>
              <c:idx val="2"/>
              <c:layout>
                <c:manualLayout>
                  <c:x val="-2.1680988015217013E-2"/>
                  <c:y val="2.1689351255341192E-2"/>
                </c:manualLayout>
              </c:layout>
              <c:dLblPos val="r"/>
              <c:showVal val="1"/>
              <c:extLst>
                <c:ext xmlns:c15="http://schemas.microsoft.com/office/drawing/2012/chart" uri="{CE6537A1-D6FC-4f65-9D91-7224C49458BB}"/>
              </c:extLst>
            </c:dLbl>
            <c:dLbl>
              <c:idx val="3"/>
              <c:layout>
                <c:manualLayout>
                  <c:x val="-2.3199532431804198E-2"/>
                  <c:y val="2.1689351255341292E-2"/>
                </c:manualLayout>
              </c:layout>
              <c:dLblPos val="r"/>
              <c:showVal val="1"/>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lang="es-ES" sz="900" b="0" i="0" u="none" strike="noStrike" kern="1200" baseline="0">
                    <a:solidFill>
                      <a:schemeClr val="accent1"/>
                    </a:solidFill>
                    <a:latin typeface="+mn-lt"/>
                    <a:ea typeface="+mn-ea"/>
                    <a:cs typeface="+mn-cs"/>
                  </a:defRPr>
                </a:pPr>
                <a:endParaRPr lang="es-CL"/>
              </a:p>
            </c:txPr>
            <c:dLblPos val="t"/>
            <c:showVal val="1"/>
            <c:extLst>
              <c:ext xmlns:c15="http://schemas.microsoft.com/office/drawing/2012/chart" uri="{CE6537A1-D6FC-4f65-9D91-7224C49458BB}">
                <c15:showLeaderLines val="0"/>
              </c:ext>
            </c:extLst>
          </c:dLbls>
          <c:cat>
            <c:numRef>
              <c:f>Hoja1!$E$6:$K$6</c:f>
              <c:numCache>
                <c:formatCode>General</c:formatCode>
                <c:ptCount val="7"/>
                <c:pt idx="0">
                  <c:v>2002</c:v>
                </c:pt>
                <c:pt idx="1">
                  <c:v>2004</c:v>
                </c:pt>
                <c:pt idx="2">
                  <c:v>2006</c:v>
                </c:pt>
                <c:pt idx="3">
                  <c:v>2009</c:v>
                </c:pt>
                <c:pt idx="4">
                  <c:v>2010</c:v>
                </c:pt>
                <c:pt idx="5">
                  <c:v>2012</c:v>
                </c:pt>
                <c:pt idx="6">
                  <c:v>2015</c:v>
                </c:pt>
              </c:numCache>
            </c:numRef>
          </c:cat>
          <c:val>
            <c:numRef>
              <c:f>Hoja1!$E$7:$K$7</c:f>
              <c:numCache>
                <c:formatCode>0.0%</c:formatCode>
                <c:ptCount val="7"/>
                <c:pt idx="0">
                  <c:v>0.43400000000000005</c:v>
                </c:pt>
                <c:pt idx="1">
                  <c:v>0.37900000000000006</c:v>
                </c:pt>
                <c:pt idx="2">
                  <c:v>0.46100000000000002</c:v>
                </c:pt>
                <c:pt idx="3">
                  <c:v>0.48300000000000004</c:v>
                </c:pt>
                <c:pt idx="4">
                  <c:v>0.52700000000000002</c:v>
                </c:pt>
                <c:pt idx="5">
                  <c:v>0.47700000000000004</c:v>
                </c:pt>
                <c:pt idx="6">
                  <c:v>0.52</c:v>
                </c:pt>
              </c:numCache>
            </c:numRef>
          </c:val>
        </c:ser>
        <c:ser>
          <c:idx val="1"/>
          <c:order val="1"/>
          <c:tx>
            <c:strRef>
              <c:f>Hoja1!$D$8</c:f>
              <c:strCache>
                <c:ptCount val="1"/>
                <c:pt idx="0">
                  <c:v>Las circunstancias que le ha tocado vivir</c:v>
                </c:pt>
              </c:strCache>
            </c:strRef>
          </c:tx>
          <c:spPr>
            <a:effectLst/>
          </c:spPr>
          <c:marker>
            <c:symbol val="none"/>
          </c:marker>
          <c:dLbls>
            <c:dLbl>
              <c:idx val="0"/>
              <c:layout>
                <c:manualLayout>
                  <c:x val="-2.4718076848391418E-2"/>
                  <c:y val="-2.7467415358185431E-2"/>
                </c:manualLayout>
              </c:layout>
              <c:dLblPos val="r"/>
              <c:showVal val="1"/>
              <c:extLst>
                <c:ext xmlns:c15="http://schemas.microsoft.com/office/drawing/2012/chart" uri="{CE6537A1-D6FC-4f65-9D91-7224C49458BB}"/>
              </c:extLst>
            </c:dLbl>
            <c:dLbl>
              <c:idx val="2"/>
              <c:layout>
                <c:manualLayout>
                  <c:x val="-2.7755165681565847E-2"/>
                  <c:y val="-4.7690639718139687E-2"/>
                </c:manualLayout>
              </c:layout>
              <c:dLblPos val="r"/>
              <c:showVal val="1"/>
              <c:extLst>
                <c:ext xmlns:c15="http://schemas.microsoft.com/office/drawing/2012/chart" uri="{CE6537A1-D6FC-4f65-9D91-7224C49458BB}"/>
              </c:extLst>
            </c:dLbl>
            <c:dLbl>
              <c:idx val="3"/>
              <c:layout>
                <c:manualLayout>
                  <c:x val="-2.3199532431804198E-2"/>
                  <c:y val="-4.4801607666717633E-2"/>
                </c:manualLayout>
              </c:layout>
              <c:dLblPos val="r"/>
              <c:showVal val="1"/>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lang="es-ES" sz="900" b="0" i="0" u="none" strike="noStrike" kern="1200" baseline="0">
                    <a:solidFill>
                      <a:srgbClr val="C00000"/>
                    </a:solidFill>
                    <a:latin typeface="+mn-lt"/>
                    <a:ea typeface="+mn-ea"/>
                    <a:cs typeface="+mn-cs"/>
                  </a:defRPr>
                </a:pPr>
                <a:endParaRPr lang="es-CL"/>
              </a:p>
            </c:txPr>
            <c:dLblPos val="b"/>
            <c:showVal val="1"/>
            <c:extLst>
              <c:ext xmlns:c15="http://schemas.microsoft.com/office/drawing/2012/chart" uri="{CE6537A1-D6FC-4f65-9D91-7224C49458BB}">
                <c15:showLeaderLines val="0"/>
              </c:ext>
            </c:extLst>
          </c:dLbls>
          <c:cat>
            <c:numRef>
              <c:f>Hoja1!$E$6:$K$6</c:f>
              <c:numCache>
                <c:formatCode>General</c:formatCode>
                <c:ptCount val="7"/>
                <c:pt idx="0">
                  <c:v>2002</c:v>
                </c:pt>
                <c:pt idx="1">
                  <c:v>2004</c:v>
                </c:pt>
                <c:pt idx="2">
                  <c:v>2006</c:v>
                </c:pt>
                <c:pt idx="3">
                  <c:v>2009</c:v>
                </c:pt>
                <c:pt idx="4">
                  <c:v>2010</c:v>
                </c:pt>
                <c:pt idx="5">
                  <c:v>2012</c:v>
                </c:pt>
                <c:pt idx="6">
                  <c:v>2015</c:v>
                </c:pt>
              </c:numCache>
            </c:numRef>
          </c:cat>
          <c:val>
            <c:numRef>
              <c:f>Hoja1!$E$8:$K$8</c:f>
              <c:numCache>
                <c:formatCode>0.0%</c:formatCode>
                <c:ptCount val="7"/>
                <c:pt idx="0">
                  <c:v>0.55200000000000005</c:v>
                </c:pt>
                <c:pt idx="1">
                  <c:v>0.6150000000000001</c:v>
                </c:pt>
                <c:pt idx="2">
                  <c:v>0.52300000000000002</c:v>
                </c:pt>
                <c:pt idx="3">
                  <c:v>0.50800000000000001</c:v>
                </c:pt>
                <c:pt idx="4">
                  <c:v>0.46700000000000008</c:v>
                </c:pt>
                <c:pt idx="5">
                  <c:v>0.4850000000000001</c:v>
                </c:pt>
                <c:pt idx="6">
                  <c:v>0.45900000000000002</c:v>
                </c:pt>
              </c:numCache>
            </c:numRef>
          </c:val>
        </c:ser>
        <c:dLbls/>
        <c:marker val="1"/>
        <c:axId val="50133632"/>
        <c:axId val="49942912"/>
      </c:lineChart>
      <c:catAx>
        <c:axId val="5013363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900" b="0" i="0" u="none" strike="noStrike" kern="1200" baseline="0">
                <a:solidFill>
                  <a:schemeClr val="tx1">
                    <a:lumMod val="65000"/>
                    <a:lumOff val="35000"/>
                  </a:schemeClr>
                </a:solidFill>
                <a:latin typeface="+mn-lt"/>
                <a:ea typeface="+mn-ea"/>
                <a:cs typeface="+mn-cs"/>
              </a:defRPr>
            </a:pPr>
            <a:endParaRPr lang="es-CL"/>
          </a:p>
        </c:txPr>
        <c:crossAx val="49942912"/>
        <c:crosses val="autoZero"/>
        <c:auto val="1"/>
        <c:lblAlgn val="ctr"/>
        <c:lblOffset val="100"/>
      </c:catAx>
      <c:valAx>
        <c:axId val="49942912"/>
        <c:scaling>
          <c:orientation val="minMax"/>
          <c:max val="1"/>
        </c:scaling>
        <c:axPos val="l"/>
        <c:numFmt formatCode="0.0%" sourceLinked="1"/>
        <c:majorTickMark val="none"/>
        <c:tickLblPos val="nextTo"/>
        <c:spPr>
          <a:noFill/>
          <a:ln>
            <a:noFill/>
          </a:ln>
          <a:effectLst/>
        </c:spPr>
        <c:txPr>
          <a:bodyPr rot="-60000000" spcFirstLastPara="1" vertOverflow="ellipsis" vert="horz" wrap="square" anchor="ctr" anchorCtr="1"/>
          <a:lstStyle/>
          <a:p>
            <a:pPr>
              <a:defRPr lang="es-ES" sz="900" b="0" i="0" u="none" strike="noStrike" kern="1200" baseline="0">
                <a:solidFill>
                  <a:schemeClr val="tx1">
                    <a:lumMod val="65000"/>
                    <a:lumOff val="35000"/>
                  </a:schemeClr>
                </a:solidFill>
                <a:latin typeface="+mn-lt"/>
                <a:ea typeface="+mn-ea"/>
                <a:cs typeface="+mn-cs"/>
              </a:defRPr>
            </a:pPr>
            <a:endParaRPr lang="es-CL"/>
          </a:p>
        </c:txPr>
        <c:crossAx val="50133632"/>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lang="es-ES"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chart>
  <c:spPr>
    <a:noFill/>
    <a:ln>
      <a:noFill/>
    </a:ln>
    <a:effectLst/>
  </c:spPr>
  <c:txPr>
    <a:bodyPr/>
    <a:lstStyle/>
    <a:p>
      <a:pPr>
        <a:defRPr/>
      </a:pPr>
      <a:endParaRPr lang="es-CL"/>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CL"/>
  <c:chart>
    <c:title>
      <c:tx>
        <c:rich>
          <a:bodyPr/>
          <a:lstStyle/>
          <a:p>
            <a:pPr>
              <a:defRPr lang="es-ES"/>
            </a:pPr>
            <a:r>
              <a:rPr lang="es-CL" sz="1400" b="0" i="0" baseline="0" dirty="0" smtClean="0"/>
              <a:t>¿Cuál de las siguientes alternativas representa mejor lo que para Ud. significa su actual trabajo? Para Ud. su trabajo… (2012)</a:t>
            </a:r>
            <a:endParaRPr lang="es-CL" sz="1800" dirty="0"/>
          </a:p>
        </c:rich>
      </c:tx>
      <c:layout/>
    </c:title>
    <c:plotArea>
      <c:layout>
        <c:manualLayout>
          <c:layoutTarget val="inner"/>
          <c:xMode val="edge"/>
          <c:yMode val="edge"/>
          <c:x val="5.6999672709038413E-2"/>
          <c:y val="0.23208866644139745"/>
          <c:w val="0.92552228931520009"/>
          <c:h val="0.63665284560369728"/>
        </c:manualLayout>
      </c:layout>
      <c:barChart>
        <c:barDir val="col"/>
        <c:grouping val="clustered"/>
        <c:ser>
          <c:idx val="0"/>
          <c:order val="0"/>
          <c:tx>
            <c:strRef>
              <c:f>Hoja1!$B$1</c:f>
              <c:strCache>
                <c:ptCount val="1"/>
                <c:pt idx="0">
                  <c:v>Principalmente medio para conseguir dinero</c:v>
                </c:pt>
              </c:strCache>
            </c:strRef>
          </c:tx>
          <c:spPr>
            <a:solidFill>
              <a:schemeClr val="accent1"/>
            </a:solidFill>
          </c:spPr>
          <c:dLbls>
            <c:numFmt formatCode="#,##0" sourceLinked="0"/>
            <c:spPr>
              <a:noFill/>
              <a:ln>
                <a:noFill/>
              </a:ln>
              <a:effectLst/>
            </c:spPr>
            <c:txPr>
              <a:bodyPr/>
              <a:lstStyle/>
              <a:p>
                <a:pPr>
                  <a:defRPr lang="es-ES" sz="1100">
                    <a:solidFill>
                      <a:schemeClr val="tx1"/>
                    </a:solidFill>
                  </a:defRPr>
                </a:pPr>
                <a:endParaRPr lang="es-CL"/>
              </a:p>
            </c:txPr>
            <c:showVal val="1"/>
            <c:extLst>
              <c:ext xmlns:c15="http://schemas.microsoft.com/office/drawing/2012/chart" uri="{CE6537A1-D6FC-4f65-9D91-7224C49458BB}">
                <c15:showLeaderLines val="0"/>
              </c:ext>
            </c:extLst>
          </c:dLbls>
          <c:cat>
            <c:strRef>
              <c:f>Hoja1!$A$2:$A$4</c:f>
              <c:strCache>
                <c:ptCount val="3"/>
                <c:pt idx="0">
                  <c:v>Principalmente medio para conseguir dinero</c:v>
                </c:pt>
                <c:pt idx="1">
                  <c:v>Además del dinero, es un medio para ser reconocido</c:v>
                </c:pt>
                <c:pt idx="2">
                  <c:v>Además del dinero, es un medio para hacer aporte valioso sociedad</c:v>
                </c:pt>
              </c:strCache>
            </c:strRef>
          </c:cat>
          <c:val>
            <c:numRef>
              <c:f>Hoja1!$B$2:$B$4</c:f>
              <c:numCache>
                <c:formatCode>General</c:formatCode>
                <c:ptCount val="3"/>
                <c:pt idx="0">
                  <c:v>32.609553888669559</c:v>
                </c:pt>
                <c:pt idx="1">
                  <c:v>45.0848795894196</c:v>
                </c:pt>
                <c:pt idx="2">
                  <c:v>19.068298460323714</c:v>
                </c:pt>
              </c:numCache>
            </c:numRef>
          </c:val>
        </c:ser>
        <c:dLbls/>
        <c:axId val="50238592"/>
        <c:axId val="50240128"/>
      </c:barChart>
      <c:catAx>
        <c:axId val="50238592"/>
        <c:scaling>
          <c:orientation val="minMax"/>
        </c:scaling>
        <c:axPos val="b"/>
        <c:numFmt formatCode="General" sourceLinked="0"/>
        <c:majorTickMark val="none"/>
        <c:tickLblPos val="nextTo"/>
        <c:txPr>
          <a:bodyPr/>
          <a:lstStyle/>
          <a:p>
            <a:pPr>
              <a:defRPr lang="es-ES" sz="1200"/>
            </a:pPr>
            <a:endParaRPr lang="es-CL"/>
          </a:p>
        </c:txPr>
        <c:crossAx val="50240128"/>
        <c:crosses val="autoZero"/>
        <c:auto val="1"/>
        <c:lblAlgn val="ctr"/>
        <c:lblOffset val="100"/>
      </c:catAx>
      <c:valAx>
        <c:axId val="50240128"/>
        <c:scaling>
          <c:orientation val="minMax"/>
          <c:max val="100"/>
        </c:scaling>
        <c:axPos val="l"/>
        <c:numFmt formatCode="General" sourceLinked="1"/>
        <c:majorTickMark val="none"/>
        <c:tickLblPos val="nextTo"/>
        <c:spPr>
          <a:ln>
            <a:noFill/>
          </a:ln>
        </c:spPr>
        <c:txPr>
          <a:bodyPr/>
          <a:lstStyle/>
          <a:p>
            <a:pPr>
              <a:defRPr lang="es-ES" sz="1200"/>
            </a:pPr>
            <a:endParaRPr lang="es-CL"/>
          </a:p>
        </c:txPr>
        <c:crossAx val="50238592"/>
        <c:crosses val="autoZero"/>
        <c:crossBetween val="between"/>
      </c:valAx>
    </c:plotArea>
    <c:plotVisOnly val="1"/>
    <c:dispBlanksAs val="gap"/>
  </c:chart>
  <c:txPr>
    <a:bodyPr/>
    <a:lstStyle/>
    <a:p>
      <a:pPr>
        <a:defRPr sz="1800"/>
      </a:pPr>
      <a:endParaRPr lang="es-CL"/>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s-CL"/>
  <c:chart>
    <c:title>
      <c:tx>
        <c:rich>
          <a:bodyPr/>
          <a:lstStyle/>
          <a:p>
            <a:pPr>
              <a:defRPr lang="es-ES"/>
            </a:pPr>
            <a:r>
              <a:rPr lang="es-CL" sz="1400" b="0" i="0" baseline="0" dirty="0" smtClean="0"/>
              <a:t>¿Cuál de las siguientes alternativas representa mejor lo que para Ud. significa su actual trabajo? Para Ud. su trabajo… (2002)</a:t>
            </a:r>
            <a:endParaRPr lang="es-CL" sz="1800" dirty="0"/>
          </a:p>
        </c:rich>
      </c:tx>
      <c:layout/>
    </c:title>
    <c:plotArea>
      <c:layout>
        <c:manualLayout>
          <c:layoutTarget val="inner"/>
          <c:xMode val="edge"/>
          <c:yMode val="edge"/>
          <c:x val="5.6999672709038413E-2"/>
          <c:y val="0.2320886664413975"/>
          <c:w val="0.92552228931519998"/>
          <c:h val="0.63665284560369773"/>
        </c:manualLayout>
      </c:layout>
      <c:barChart>
        <c:barDir val="col"/>
        <c:grouping val="clustered"/>
        <c:ser>
          <c:idx val="0"/>
          <c:order val="0"/>
          <c:tx>
            <c:strRef>
              <c:f>Hoja1!$B$1</c:f>
              <c:strCache>
                <c:ptCount val="1"/>
                <c:pt idx="0">
                  <c:v>Principalmente medio para conseguir dinero</c:v>
                </c:pt>
              </c:strCache>
            </c:strRef>
          </c:tx>
          <c:spPr>
            <a:solidFill>
              <a:schemeClr val="accent1"/>
            </a:solidFill>
          </c:spPr>
          <c:dLbls>
            <c:numFmt formatCode="#,##0" sourceLinked="0"/>
            <c:spPr>
              <a:noFill/>
              <a:ln>
                <a:noFill/>
              </a:ln>
              <a:effectLst/>
            </c:spPr>
            <c:txPr>
              <a:bodyPr/>
              <a:lstStyle/>
              <a:p>
                <a:pPr>
                  <a:defRPr lang="es-ES" sz="1100">
                    <a:solidFill>
                      <a:schemeClr val="tx1"/>
                    </a:solidFill>
                  </a:defRPr>
                </a:pPr>
                <a:endParaRPr lang="es-CL"/>
              </a:p>
            </c:txPr>
            <c:showVal val="1"/>
            <c:extLst>
              <c:ext xmlns:c15="http://schemas.microsoft.com/office/drawing/2012/chart" uri="{CE6537A1-D6FC-4f65-9D91-7224C49458BB}">
                <c15:showLeaderLines val="0"/>
              </c:ext>
            </c:extLst>
          </c:dLbls>
          <c:cat>
            <c:strRef>
              <c:f>Hoja1!$A$2:$A$4</c:f>
              <c:strCache>
                <c:ptCount val="3"/>
                <c:pt idx="0">
                  <c:v>Un medio para conseguir recursos económicos</c:v>
                </c:pt>
                <c:pt idx="1">
                  <c:v>Posibilidad para desarrollarse como persona</c:v>
                </c:pt>
                <c:pt idx="2">
                  <c:v>Permite ser parte de un grupo ser respetado</c:v>
                </c:pt>
              </c:strCache>
            </c:strRef>
          </c:cat>
          <c:val>
            <c:numRef>
              <c:f>Hoja1!$B$2:$B$4</c:f>
              <c:numCache>
                <c:formatCode>General</c:formatCode>
                <c:ptCount val="3"/>
                <c:pt idx="0">
                  <c:v>57.7</c:v>
                </c:pt>
                <c:pt idx="1">
                  <c:v>29.1</c:v>
                </c:pt>
                <c:pt idx="2">
                  <c:v>10.8</c:v>
                </c:pt>
              </c:numCache>
            </c:numRef>
          </c:val>
        </c:ser>
        <c:dLbls/>
        <c:axId val="51779840"/>
        <c:axId val="51785728"/>
      </c:barChart>
      <c:catAx>
        <c:axId val="51779840"/>
        <c:scaling>
          <c:orientation val="minMax"/>
        </c:scaling>
        <c:axPos val="b"/>
        <c:numFmt formatCode="General" sourceLinked="0"/>
        <c:majorTickMark val="none"/>
        <c:tickLblPos val="nextTo"/>
        <c:txPr>
          <a:bodyPr/>
          <a:lstStyle/>
          <a:p>
            <a:pPr>
              <a:defRPr lang="es-ES" sz="1200"/>
            </a:pPr>
            <a:endParaRPr lang="es-CL"/>
          </a:p>
        </c:txPr>
        <c:crossAx val="51785728"/>
        <c:crosses val="autoZero"/>
        <c:auto val="1"/>
        <c:lblAlgn val="ctr"/>
        <c:lblOffset val="100"/>
      </c:catAx>
      <c:valAx>
        <c:axId val="51785728"/>
        <c:scaling>
          <c:orientation val="minMax"/>
          <c:max val="100"/>
        </c:scaling>
        <c:axPos val="l"/>
        <c:numFmt formatCode="General" sourceLinked="1"/>
        <c:majorTickMark val="none"/>
        <c:tickLblPos val="nextTo"/>
        <c:spPr>
          <a:ln>
            <a:noFill/>
          </a:ln>
        </c:spPr>
        <c:txPr>
          <a:bodyPr/>
          <a:lstStyle/>
          <a:p>
            <a:pPr>
              <a:defRPr lang="es-ES" sz="1200"/>
            </a:pPr>
            <a:endParaRPr lang="es-CL"/>
          </a:p>
        </c:txPr>
        <c:crossAx val="51779840"/>
        <c:crosses val="autoZero"/>
        <c:crossBetween val="between"/>
      </c:valAx>
    </c:plotArea>
    <c:plotVisOnly val="1"/>
    <c:dispBlanksAs val="gap"/>
  </c:chart>
  <c:txPr>
    <a:bodyPr/>
    <a:lstStyle/>
    <a:p>
      <a:pPr>
        <a:defRPr sz="1800"/>
      </a:pPr>
      <a:endParaRPr lang="es-CL"/>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CL"/>
  <c:chart>
    <c:title>
      <c:tx>
        <c:rich>
          <a:bodyPr rot="0" spcFirstLastPara="1" vertOverflow="ellipsis" vert="horz" wrap="square" anchor="ctr" anchorCtr="1"/>
          <a:lstStyle/>
          <a:p>
            <a:pPr>
              <a:defRPr lang="es-ES" sz="1400" b="0" i="0" u="none" strike="noStrike" kern="1200" spc="0" baseline="0">
                <a:solidFill>
                  <a:schemeClr val="tx1">
                    <a:lumMod val="65000"/>
                    <a:lumOff val="35000"/>
                  </a:schemeClr>
                </a:solidFill>
                <a:latin typeface="+mn-lt"/>
                <a:ea typeface="+mn-ea"/>
                <a:cs typeface="+mn-cs"/>
              </a:defRPr>
            </a:pPr>
            <a:r>
              <a:rPr lang="es-CL" dirty="0"/>
              <a:t>¿En qué momento se siente Ud. más parte de la sociedad en que vive</a:t>
            </a:r>
            <a:r>
              <a:rPr lang="es-CL" dirty="0" smtClean="0"/>
              <a:t>? (IDH 2002)</a:t>
            </a:r>
            <a:endParaRPr lang="es-CL" dirty="0"/>
          </a:p>
        </c:rich>
      </c:tx>
      <c:layout/>
      <c:spPr>
        <a:noFill/>
        <a:ln>
          <a:noFill/>
        </a:ln>
        <a:effectLst/>
      </c:spPr>
    </c:title>
    <c:plotArea>
      <c:layout/>
      <c:barChart>
        <c:barDir val="col"/>
        <c:grouping val="clustered"/>
        <c:ser>
          <c:idx val="0"/>
          <c:order val="0"/>
          <c:spPr>
            <a:solidFill>
              <a:schemeClr val="accent1"/>
            </a:solidFill>
            <a:ln>
              <a:noFill/>
            </a:ln>
            <a:effectLst/>
          </c:spPr>
          <c:dPt>
            <c:idx val="0"/>
            <c:spPr>
              <a:solidFill>
                <a:schemeClr val="accent2"/>
              </a:solidFill>
              <a:ln>
                <a:noFill/>
              </a:ln>
              <a:effectLst/>
            </c:spPr>
          </c:dPt>
          <c:dPt>
            <c:idx val="4"/>
            <c:spPr>
              <a:solidFill>
                <a:schemeClr val="accent2"/>
              </a:solidFill>
              <a:ln>
                <a:noFill/>
              </a:ln>
              <a:effectLst/>
            </c:spPr>
          </c:dPt>
          <c:dPt>
            <c:idx val="5"/>
            <c:spPr>
              <a:solidFill>
                <a:schemeClr val="bg1">
                  <a:lumMod val="85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lang="es-ES" sz="900" b="0" i="0" u="none" strike="noStrike" kern="1200" baseline="0">
                    <a:solidFill>
                      <a:schemeClr val="tx1">
                        <a:lumMod val="75000"/>
                        <a:lumOff val="25000"/>
                      </a:schemeClr>
                    </a:solidFill>
                    <a:latin typeface="+mn-lt"/>
                    <a:ea typeface="+mn-ea"/>
                    <a:cs typeface="+mn-cs"/>
                  </a:defRPr>
                </a:pPr>
                <a:endParaRPr lang="es-CL"/>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'chilenos frente al país idh-02'!$I$27:$N$27</c:f>
              <c:strCache>
                <c:ptCount val="6"/>
                <c:pt idx="0">
                  <c:v>Familia</c:v>
                </c:pt>
                <c:pt idx="1">
                  <c:v>Trabajando o estudiando</c:v>
                </c:pt>
                <c:pt idx="2">
                  <c:v>País</c:v>
                </c:pt>
                <c:pt idx="3">
                  <c:v>Televisión o radio</c:v>
                </c:pt>
                <c:pt idx="4">
                  <c:v>Amigos</c:v>
                </c:pt>
                <c:pt idx="5">
                  <c:v>NS-NR</c:v>
                </c:pt>
              </c:strCache>
            </c:strRef>
          </c:cat>
          <c:val>
            <c:numRef>
              <c:f>'chilenos frente al país idh-02'!$I$28:$N$28</c:f>
              <c:numCache>
                <c:formatCode>####.0</c:formatCode>
                <c:ptCount val="6"/>
                <c:pt idx="0">
                  <c:v>42.379654583455554</c:v>
                </c:pt>
                <c:pt idx="1">
                  <c:v>26.484959335011119</c:v>
                </c:pt>
                <c:pt idx="2">
                  <c:v>17.550545636926874</c:v>
                </c:pt>
                <c:pt idx="3">
                  <c:v>6.4688767944252712</c:v>
                </c:pt>
                <c:pt idx="4">
                  <c:v>5.8115912463014645</c:v>
                </c:pt>
                <c:pt idx="5">
                  <c:v>1.3043724038795783</c:v>
                </c:pt>
              </c:numCache>
            </c:numRef>
          </c:val>
        </c:ser>
        <c:dLbls/>
        <c:gapWidth val="219"/>
        <c:overlap val="-27"/>
        <c:axId val="51902336"/>
        <c:axId val="51903872"/>
      </c:barChart>
      <c:catAx>
        <c:axId val="5190233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900" b="0" i="0" u="none" strike="noStrike" kern="1200" baseline="0">
                <a:solidFill>
                  <a:schemeClr val="tx1">
                    <a:lumMod val="65000"/>
                    <a:lumOff val="35000"/>
                  </a:schemeClr>
                </a:solidFill>
                <a:latin typeface="+mn-lt"/>
                <a:ea typeface="+mn-ea"/>
                <a:cs typeface="+mn-cs"/>
              </a:defRPr>
            </a:pPr>
            <a:endParaRPr lang="es-CL"/>
          </a:p>
        </c:txPr>
        <c:crossAx val="51903872"/>
        <c:crosses val="autoZero"/>
        <c:auto val="1"/>
        <c:lblAlgn val="ctr"/>
        <c:lblOffset val="100"/>
      </c:catAx>
      <c:valAx>
        <c:axId val="51903872"/>
        <c:scaling>
          <c:orientation val="minMax"/>
          <c:max val="100"/>
        </c:scaling>
        <c:axPos val="l"/>
        <c:numFmt formatCode="####.0" sourceLinked="1"/>
        <c:majorTickMark val="none"/>
        <c:tickLblPos val="nextTo"/>
        <c:spPr>
          <a:noFill/>
          <a:ln>
            <a:noFill/>
          </a:ln>
          <a:effectLst/>
        </c:spPr>
        <c:txPr>
          <a:bodyPr rot="-60000000" spcFirstLastPara="1" vertOverflow="ellipsis" vert="horz" wrap="square" anchor="ctr" anchorCtr="1"/>
          <a:lstStyle/>
          <a:p>
            <a:pPr>
              <a:defRPr lang="es-ES" sz="900" b="0" i="0" u="none" strike="noStrike" kern="1200" baseline="0">
                <a:solidFill>
                  <a:schemeClr val="tx1">
                    <a:lumMod val="65000"/>
                    <a:lumOff val="35000"/>
                  </a:schemeClr>
                </a:solidFill>
                <a:latin typeface="+mn-lt"/>
                <a:ea typeface="+mn-ea"/>
                <a:cs typeface="+mn-cs"/>
              </a:defRPr>
            </a:pPr>
            <a:endParaRPr lang="es-CL"/>
          </a:p>
        </c:txPr>
        <c:crossAx val="51902336"/>
        <c:crosses val="autoZero"/>
        <c:crossBetween val="between"/>
      </c:valAx>
      <c:spPr>
        <a:noFill/>
        <a:ln>
          <a:noFill/>
        </a:ln>
        <a:effectLst/>
      </c:spPr>
    </c:plotArea>
    <c:plotVisOnly val="1"/>
    <c:dispBlanksAs val="gap"/>
  </c:chart>
  <c:spPr>
    <a:noFill/>
    <a:ln>
      <a:noFill/>
    </a:ln>
    <a:effectLst/>
  </c:spPr>
  <c:txPr>
    <a:bodyPr/>
    <a:lstStyle/>
    <a:p>
      <a:pPr>
        <a:defRPr/>
      </a:pPr>
      <a:endParaRPr lang="es-CL"/>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s-CL"/>
  <c:chart>
    <c:title>
      <c:tx>
        <c:rich>
          <a:bodyPr rot="0" spcFirstLastPara="1" vertOverflow="ellipsis" vert="horz" wrap="square" anchor="ctr" anchorCtr="1"/>
          <a:lstStyle/>
          <a:p>
            <a:pPr>
              <a:defRPr lang="es-ES" sz="1400" b="0" i="0" u="none" strike="noStrike" kern="1200" spc="0" baseline="0">
                <a:solidFill>
                  <a:schemeClr val="tx1">
                    <a:lumMod val="65000"/>
                    <a:lumOff val="35000"/>
                  </a:schemeClr>
                </a:solidFill>
                <a:latin typeface="+mn-lt"/>
                <a:ea typeface="+mn-ea"/>
                <a:cs typeface="+mn-cs"/>
              </a:defRPr>
            </a:pPr>
            <a:r>
              <a:rPr lang="es-CL" dirty="0" smtClean="0"/>
              <a:t>Evolución de satisfacción vital y confianza en instituciones</a:t>
            </a:r>
            <a:endParaRPr lang="es-CL" dirty="0"/>
          </a:p>
        </c:rich>
      </c:tx>
      <c:layout/>
      <c:spPr>
        <a:noFill/>
        <a:ln>
          <a:noFill/>
        </a:ln>
        <a:effectLst/>
      </c:spPr>
    </c:title>
    <c:plotArea>
      <c:layout/>
      <c:lineChart>
        <c:grouping val="standard"/>
        <c:ser>
          <c:idx val="0"/>
          <c:order val="0"/>
          <c:tx>
            <c:strRef>
              <c:f>Hoja1!$D$7</c:f>
              <c:strCache>
                <c:ptCount val="1"/>
                <c:pt idx="0">
                  <c:v>% de personas muy satisfechas y satisfechas</c:v>
                </c:pt>
              </c:strCache>
            </c:strRef>
          </c:tx>
          <c:spPr>
            <a:effectLst/>
          </c:spPr>
          <c:marker>
            <c:symbol val="none"/>
          </c:marker>
          <c:dLbls>
            <c:dLbl>
              <c:idx val="0"/>
              <c:layout>
                <c:manualLayout>
                  <c:x val="0"/>
                  <c:y val="-4.91135448741747E-2"/>
                </c:manualLayout>
              </c:layout>
              <c:showVal val="1"/>
              <c:extLst>
                <c:ext xmlns:c15="http://schemas.microsoft.com/office/drawing/2012/chart" uri="{CE6537A1-D6FC-4f65-9D91-7224C49458BB}"/>
              </c:extLst>
            </c:dLbl>
            <c:dLbl>
              <c:idx val="1"/>
              <c:layout>
                <c:manualLayout>
                  <c:x val="0"/>
                  <c:y val="-5.2002576925596809E-2"/>
                </c:manualLayout>
              </c:layout>
              <c:showVal val="1"/>
              <c:extLst>
                <c:ext xmlns:c15="http://schemas.microsoft.com/office/drawing/2012/chart" uri="{CE6537A1-D6FC-4f65-9D91-7224C49458BB}"/>
              </c:extLst>
            </c:dLbl>
            <c:dLbl>
              <c:idx val="2"/>
              <c:layout>
                <c:manualLayout>
                  <c:x val="-3.3407977164918348E-2"/>
                  <c:y val="-4.0446448719908566E-2"/>
                </c:manualLayout>
              </c:layout>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es-ES" sz="900" b="0" i="0" u="none" strike="noStrike" kern="1200" baseline="0">
                    <a:solidFill>
                      <a:schemeClr val="tx1">
                        <a:lumMod val="75000"/>
                        <a:lumOff val="25000"/>
                      </a:schemeClr>
                    </a:solidFill>
                    <a:latin typeface="+mn-lt"/>
                    <a:ea typeface="+mn-ea"/>
                    <a:cs typeface="+mn-cs"/>
                  </a:defRPr>
                </a:pPr>
                <a:endParaRPr lang="es-CL"/>
              </a:p>
            </c:txPr>
            <c:showVal val="1"/>
            <c:extLst>
              <c:ext xmlns:c15="http://schemas.microsoft.com/office/drawing/2012/chart" uri="{CE6537A1-D6FC-4f65-9D91-7224C49458BB}">
                <c15:showLeaderLines val="0"/>
              </c:ext>
            </c:extLst>
          </c:dLbls>
          <c:cat>
            <c:strRef>
              <c:f>Hoja1!$E$6:$G$6</c:f>
              <c:strCache>
                <c:ptCount val="3"/>
                <c:pt idx="0">
                  <c:v>1995-1996</c:v>
                </c:pt>
                <c:pt idx="1">
                  <c:v>1998-2001</c:v>
                </c:pt>
                <c:pt idx="2">
                  <c:v>2011</c:v>
                </c:pt>
              </c:strCache>
            </c:strRef>
          </c:cat>
          <c:val>
            <c:numRef>
              <c:f>Hoja1!$E$7:$G$7</c:f>
              <c:numCache>
                <c:formatCode>0%</c:formatCode>
                <c:ptCount val="3"/>
                <c:pt idx="0">
                  <c:v>0.58000000000000007</c:v>
                </c:pt>
                <c:pt idx="1">
                  <c:v>0.6100000000000001</c:v>
                </c:pt>
                <c:pt idx="2">
                  <c:v>0.77000000000000013</c:v>
                </c:pt>
              </c:numCache>
            </c:numRef>
          </c:val>
        </c:ser>
        <c:ser>
          <c:idx val="1"/>
          <c:order val="1"/>
          <c:tx>
            <c:strRef>
              <c:f>Hoja1!$D$8</c:f>
              <c:strCache>
                <c:ptCount val="1"/>
                <c:pt idx="0">
                  <c:v>% de personas que tiene mucha y bastante confianza en instituciones</c:v>
                </c:pt>
              </c:strCache>
            </c:strRef>
          </c:tx>
          <c:spPr>
            <a:effectLst/>
          </c:spPr>
          <c:marker>
            <c:symbol val="none"/>
          </c:marker>
          <c:dLbls>
            <c:dLbl>
              <c:idx val="0"/>
              <c:layout>
                <c:manualLayout>
                  <c:x val="-7.5927220829359625E-3"/>
                  <c:y val="3.4668384617064486E-2"/>
                </c:manualLayout>
              </c:layout>
              <c:showVal val="1"/>
              <c:extLst>
                <c:ext xmlns:c15="http://schemas.microsoft.com/office/drawing/2012/chart" uri="{CE6537A1-D6FC-4f65-9D91-7224C49458BB}"/>
              </c:extLst>
            </c:dLbl>
            <c:dLbl>
              <c:idx val="1"/>
              <c:layout>
                <c:manualLayout>
                  <c:x val="0"/>
                  <c:y val="4.0446448719908566E-2"/>
                </c:manualLayout>
              </c:layout>
              <c:showVal val="1"/>
              <c:extLst>
                <c:ext xmlns:c15="http://schemas.microsoft.com/office/drawing/2012/chart" uri="{CE6537A1-D6FC-4f65-9D91-7224C49458BB}"/>
              </c:extLst>
            </c:dLbl>
            <c:dLbl>
              <c:idx val="2"/>
              <c:layout>
                <c:manualLayout>
                  <c:x val="-2.5815255081982385E-2"/>
                  <c:y val="4.0446448719908566E-2"/>
                </c:manualLayout>
              </c:layout>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es-ES" sz="900" b="0" i="0" u="none" strike="noStrike" kern="1200" baseline="0">
                    <a:solidFill>
                      <a:schemeClr val="tx1">
                        <a:lumMod val="75000"/>
                        <a:lumOff val="25000"/>
                      </a:schemeClr>
                    </a:solidFill>
                    <a:latin typeface="+mn-lt"/>
                    <a:ea typeface="+mn-ea"/>
                    <a:cs typeface="+mn-cs"/>
                  </a:defRPr>
                </a:pPr>
                <a:endParaRPr lang="es-CL"/>
              </a:p>
            </c:txPr>
            <c:showVal val="1"/>
            <c:extLst>
              <c:ext xmlns:c15="http://schemas.microsoft.com/office/drawing/2012/chart" uri="{CE6537A1-D6FC-4f65-9D91-7224C49458BB}">
                <c15:showLeaderLines val="0"/>
              </c:ext>
            </c:extLst>
          </c:dLbls>
          <c:cat>
            <c:strRef>
              <c:f>Hoja1!$E$6:$G$6</c:f>
              <c:strCache>
                <c:ptCount val="3"/>
                <c:pt idx="0">
                  <c:v>1995-1996</c:v>
                </c:pt>
                <c:pt idx="1">
                  <c:v>1998-2001</c:v>
                </c:pt>
                <c:pt idx="2">
                  <c:v>2011</c:v>
                </c:pt>
              </c:strCache>
            </c:strRef>
          </c:cat>
          <c:val>
            <c:numRef>
              <c:f>Hoja1!$E$8:$G$8</c:f>
              <c:numCache>
                <c:formatCode>0%</c:formatCode>
                <c:ptCount val="3"/>
                <c:pt idx="0">
                  <c:v>0.30000000000000004</c:v>
                </c:pt>
                <c:pt idx="1">
                  <c:v>0.22</c:v>
                </c:pt>
                <c:pt idx="2">
                  <c:v>0.2</c:v>
                </c:pt>
              </c:numCache>
            </c:numRef>
          </c:val>
        </c:ser>
        <c:dLbls/>
        <c:marker val="1"/>
        <c:axId val="52291456"/>
        <c:axId val="52292992"/>
      </c:lineChart>
      <c:catAx>
        <c:axId val="5229145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900" b="0" i="0" u="none" strike="noStrike" kern="1200" baseline="0">
                <a:solidFill>
                  <a:schemeClr val="tx1">
                    <a:lumMod val="65000"/>
                    <a:lumOff val="35000"/>
                  </a:schemeClr>
                </a:solidFill>
                <a:latin typeface="+mn-lt"/>
                <a:ea typeface="+mn-ea"/>
                <a:cs typeface="+mn-cs"/>
              </a:defRPr>
            </a:pPr>
            <a:endParaRPr lang="es-CL"/>
          </a:p>
        </c:txPr>
        <c:crossAx val="52292992"/>
        <c:crosses val="autoZero"/>
        <c:auto val="1"/>
        <c:lblAlgn val="ctr"/>
        <c:lblOffset val="100"/>
      </c:catAx>
      <c:valAx>
        <c:axId val="52292992"/>
        <c:scaling>
          <c:orientation val="minMax"/>
          <c:max val="1"/>
        </c:scaling>
        <c:axPos val="l"/>
        <c:numFmt formatCode="0%" sourceLinked="1"/>
        <c:majorTickMark val="none"/>
        <c:tickLblPos val="nextTo"/>
        <c:spPr>
          <a:noFill/>
          <a:ln>
            <a:noFill/>
          </a:ln>
          <a:effectLst/>
        </c:spPr>
        <c:txPr>
          <a:bodyPr rot="-60000000" spcFirstLastPara="1" vertOverflow="ellipsis" vert="horz" wrap="square" anchor="ctr" anchorCtr="1"/>
          <a:lstStyle/>
          <a:p>
            <a:pPr>
              <a:defRPr lang="es-ES" sz="900" b="0" i="0" u="none" strike="noStrike" kern="1200" baseline="0">
                <a:solidFill>
                  <a:schemeClr val="tx1">
                    <a:lumMod val="65000"/>
                    <a:lumOff val="35000"/>
                  </a:schemeClr>
                </a:solidFill>
                <a:latin typeface="+mn-lt"/>
                <a:ea typeface="+mn-ea"/>
                <a:cs typeface="+mn-cs"/>
              </a:defRPr>
            </a:pPr>
            <a:endParaRPr lang="es-CL"/>
          </a:p>
        </c:txPr>
        <c:crossAx val="52291456"/>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lang="es-ES"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chart>
  <c:spPr>
    <a:noFill/>
    <a:ln>
      <a:noFill/>
    </a:ln>
    <a:effectLst/>
  </c:spPr>
  <c:txPr>
    <a:bodyPr/>
    <a:lstStyle/>
    <a:p>
      <a:pPr>
        <a:defRPr/>
      </a:pPr>
      <a:endParaRPr lang="es-CL"/>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s-CL"/>
  <c:chart>
    <c:title>
      <c:tx>
        <c:rich>
          <a:bodyPr rot="0" spcFirstLastPara="1" vertOverflow="ellipsis" vert="horz" wrap="square" anchor="ctr" anchorCtr="1"/>
          <a:lstStyle/>
          <a:p>
            <a:pPr>
              <a:defRPr lang="es-ES" sz="1400" b="0" i="0" u="none" strike="noStrike" kern="1200" spc="0" baseline="0">
                <a:solidFill>
                  <a:schemeClr val="tx1">
                    <a:lumMod val="65000"/>
                    <a:lumOff val="35000"/>
                  </a:schemeClr>
                </a:solidFill>
                <a:latin typeface="+mn-lt"/>
                <a:ea typeface="+mn-ea"/>
                <a:cs typeface="+mn-cs"/>
              </a:defRPr>
            </a:pPr>
            <a:r>
              <a:rPr lang="es-CL" dirty="0" smtClean="0"/>
              <a:t>¿Cuan satisfecho esta usted con su vida? ¿Cuán</a:t>
            </a:r>
            <a:r>
              <a:rPr lang="es-CL" baseline="0" dirty="0" smtClean="0"/>
              <a:t> satisfechos </a:t>
            </a:r>
            <a:r>
              <a:rPr lang="es-CL" dirty="0" smtClean="0"/>
              <a:t> con sus vidas cree usted que se encuentra el</a:t>
            </a:r>
            <a:r>
              <a:rPr lang="es-CL" baseline="0" dirty="0" smtClean="0"/>
              <a:t> resto de los chilenos?</a:t>
            </a:r>
            <a:r>
              <a:rPr lang="es-CL" dirty="0" smtClean="0"/>
              <a:t> (CEP,</a:t>
            </a:r>
            <a:r>
              <a:rPr lang="es-CL" baseline="0" dirty="0" smtClean="0"/>
              <a:t> </a:t>
            </a:r>
            <a:r>
              <a:rPr lang="es-CL" dirty="0" smtClean="0"/>
              <a:t>Noviembre</a:t>
            </a:r>
            <a:r>
              <a:rPr lang="es-CL" baseline="0" dirty="0" smtClean="0"/>
              <a:t> 2014)</a:t>
            </a:r>
            <a:endParaRPr lang="es-CL" dirty="0"/>
          </a:p>
        </c:rich>
      </c:tx>
      <c:layout/>
      <c:spPr>
        <a:noFill/>
        <a:ln>
          <a:noFill/>
        </a:ln>
        <a:effectLst/>
      </c:spPr>
    </c:title>
    <c:plotArea>
      <c:layout/>
      <c:barChart>
        <c:barDir val="col"/>
        <c:grouping val="clustered"/>
        <c:ser>
          <c:idx val="0"/>
          <c:order val="0"/>
          <c:tx>
            <c:strRef>
              <c:f>Hoja1!$D$7</c:f>
              <c:strCache>
                <c:ptCount val="1"/>
                <c:pt idx="0">
                  <c:v>Usted</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lang="es-ES" sz="900" b="0" i="0" u="none" strike="noStrike" kern="1200" baseline="0">
                    <a:solidFill>
                      <a:schemeClr val="tx1">
                        <a:lumMod val="75000"/>
                        <a:lumOff val="25000"/>
                      </a:schemeClr>
                    </a:solidFill>
                    <a:latin typeface="+mn-lt"/>
                    <a:ea typeface="+mn-ea"/>
                    <a:cs typeface="+mn-cs"/>
                  </a:defRPr>
                </a:pPr>
                <a:endParaRPr lang="es-CL"/>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Hoja1!$E$6:$H$6</c:f>
              <c:strCache>
                <c:ptCount val="4"/>
                <c:pt idx="0">
                  <c:v>1 a 4</c:v>
                </c:pt>
                <c:pt idx="1">
                  <c:v>5 y 6 </c:v>
                </c:pt>
                <c:pt idx="2">
                  <c:v>7 a 10</c:v>
                </c:pt>
                <c:pt idx="3">
                  <c:v>NS/NC</c:v>
                </c:pt>
              </c:strCache>
            </c:strRef>
          </c:cat>
          <c:val>
            <c:numRef>
              <c:f>Hoja1!$E$7:$H$7</c:f>
              <c:numCache>
                <c:formatCode>0%</c:formatCode>
                <c:ptCount val="4"/>
                <c:pt idx="0">
                  <c:v>0.13</c:v>
                </c:pt>
                <c:pt idx="1">
                  <c:v>0.34</c:v>
                </c:pt>
                <c:pt idx="2">
                  <c:v>0.52</c:v>
                </c:pt>
                <c:pt idx="3">
                  <c:v>1.0000000000000005E-2</c:v>
                </c:pt>
              </c:numCache>
            </c:numRef>
          </c:val>
        </c:ser>
        <c:ser>
          <c:idx val="1"/>
          <c:order val="1"/>
          <c:tx>
            <c:strRef>
              <c:f>Hoja1!$D$8</c:f>
              <c:strCache>
                <c:ptCount val="1"/>
                <c:pt idx="0">
                  <c:v>Resto de los chilenos</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lang="es-ES" sz="900" b="0" i="0" u="none" strike="noStrike" kern="1200" baseline="0">
                    <a:solidFill>
                      <a:schemeClr val="tx1">
                        <a:lumMod val="75000"/>
                        <a:lumOff val="25000"/>
                      </a:schemeClr>
                    </a:solidFill>
                    <a:latin typeface="+mn-lt"/>
                    <a:ea typeface="+mn-ea"/>
                    <a:cs typeface="+mn-cs"/>
                  </a:defRPr>
                </a:pPr>
                <a:endParaRPr lang="es-CL"/>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Hoja1!$E$6:$H$6</c:f>
              <c:strCache>
                <c:ptCount val="4"/>
                <c:pt idx="0">
                  <c:v>1 a 4</c:v>
                </c:pt>
                <c:pt idx="1">
                  <c:v>5 y 6 </c:v>
                </c:pt>
                <c:pt idx="2">
                  <c:v>7 a 10</c:v>
                </c:pt>
                <c:pt idx="3">
                  <c:v>NS/NC</c:v>
                </c:pt>
              </c:strCache>
            </c:strRef>
          </c:cat>
          <c:val>
            <c:numRef>
              <c:f>Hoja1!$E$8:$H$8</c:f>
              <c:numCache>
                <c:formatCode>0%</c:formatCode>
                <c:ptCount val="4"/>
                <c:pt idx="0">
                  <c:v>0.3100000000000005</c:v>
                </c:pt>
                <c:pt idx="1">
                  <c:v>0.52</c:v>
                </c:pt>
                <c:pt idx="2">
                  <c:v>0.13</c:v>
                </c:pt>
                <c:pt idx="3">
                  <c:v>0.05</c:v>
                </c:pt>
              </c:numCache>
            </c:numRef>
          </c:val>
        </c:ser>
        <c:dLbls/>
        <c:gapWidth val="219"/>
        <c:overlap val="-27"/>
        <c:axId val="60118528"/>
        <c:axId val="60120064"/>
      </c:barChart>
      <c:catAx>
        <c:axId val="6011852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900" b="0" i="0" u="none" strike="noStrike" kern="1200" baseline="0">
                <a:solidFill>
                  <a:schemeClr val="tx1">
                    <a:lumMod val="65000"/>
                    <a:lumOff val="35000"/>
                  </a:schemeClr>
                </a:solidFill>
                <a:latin typeface="+mn-lt"/>
                <a:ea typeface="+mn-ea"/>
                <a:cs typeface="+mn-cs"/>
              </a:defRPr>
            </a:pPr>
            <a:endParaRPr lang="es-CL"/>
          </a:p>
        </c:txPr>
        <c:crossAx val="60120064"/>
        <c:crosses val="autoZero"/>
        <c:auto val="1"/>
        <c:lblAlgn val="ctr"/>
        <c:lblOffset val="100"/>
      </c:catAx>
      <c:valAx>
        <c:axId val="60120064"/>
        <c:scaling>
          <c:orientation val="minMax"/>
          <c:max val="1"/>
        </c:scaling>
        <c:axPos val="l"/>
        <c:numFmt formatCode="0%" sourceLinked="1"/>
        <c:majorTickMark val="none"/>
        <c:tickLblPos val="nextTo"/>
        <c:spPr>
          <a:noFill/>
          <a:ln>
            <a:noFill/>
          </a:ln>
          <a:effectLst/>
        </c:spPr>
        <c:txPr>
          <a:bodyPr rot="-60000000" spcFirstLastPara="1" vertOverflow="ellipsis" vert="horz" wrap="square" anchor="ctr" anchorCtr="1"/>
          <a:lstStyle/>
          <a:p>
            <a:pPr>
              <a:defRPr lang="es-ES" sz="900" b="0" i="0" u="none" strike="noStrike" kern="1200" baseline="0">
                <a:solidFill>
                  <a:schemeClr val="tx1">
                    <a:lumMod val="65000"/>
                    <a:lumOff val="35000"/>
                  </a:schemeClr>
                </a:solidFill>
                <a:latin typeface="+mn-lt"/>
                <a:ea typeface="+mn-ea"/>
                <a:cs typeface="+mn-cs"/>
              </a:defRPr>
            </a:pPr>
            <a:endParaRPr lang="es-CL"/>
          </a:p>
        </c:txPr>
        <c:crossAx val="60118528"/>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lang="es-ES"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chart>
  <c:spPr>
    <a:noFill/>
    <a:ln>
      <a:noFill/>
    </a:ln>
    <a:effectLst/>
  </c:spPr>
  <c:txPr>
    <a:bodyPr/>
    <a:lstStyle/>
    <a:p>
      <a:pPr>
        <a:defRPr/>
      </a:pPr>
      <a:endParaRPr lang="es-CL"/>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s-CL"/>
  <c:clrMapOvr bg1="lt1" tx1="dk1" bg2="lt2" tx2="dk2" accent1="accent1" accent2="accent2" accent3="accent3" accent4="accent4" accent5="accent5" accent6="accent6" hlink="hlink" folHlink="folHlink"/>
  <c:chart>
    <c:autoTitleDeleted val="1"/>
    <c:plotArea>
      <c:layout/>
      <c:pieChart>
        <c:varyColors val="1"/>
        <c:ser>
          <c:idx val="0"/>
          <c:order val="0"/>
          <c:dPt>
            <c:idx val="0"/>
            <c:spPr>
              <a:solidFill>
                <a:schemeClr val="accent1"/>
              </a:solidFill>
              <a:ln w="19050">
                <a:solidFill>
                  <a:schemeClr val="lt1"/>
                </a:solidFill>
              </a:ln>
              <a:effectLst/>
            </c:spPr>
          </c:dPt>
          <c:dPt>
            <c:idx val="1"/>
            <c:spPr>
              <a:solidFill>
                <a:schemeClr val="accent2"/>
              </a:solidFill>
              <a:ln w="19050">
                <a:solidFill>
                  <a:schemeClr val="lt1"/>
                </a:solidFill>
              </a:ln>
              <a:effectLst/>
            </c:spPr>
          </c:dPt>
          <c:dPt>
            <c:idx val="2"/>
            <c:spPr>
              <a:solidFill>
                <a:schemeClr val="accent3"/>
              </a:solidFill>
              <a:ln w="19050">
                <a:solidFill>
                  <a:schemeClr val="lt1"/>
                </a:solidFill>
              </a:ln>
              <a:effectLst/>
            </c:spPr>
          </c:dPt>
          <c:dPt>
            <c:idx val="3"/>
            <c:spPr>
              <a:solidFill>
                <a:schemeClr val="accent4"/>
              </a:solidFill>
              <a:ln w="19050">
                <a:solidFill>
                  <a:schemeClr val="lt1"/>
                </a:solidFill>
              </a:ln>
              <a:effectLst/>
            </c:spPr>
          </c:dPt>
          <c:dPt>
            <c:idx val="4"/>
            <c:spPr>
              <a:solidFill>
                <a:schemeClr val="accent5"/>
              </a:solidFill>
              <a:ln w="19050">
                <a:solidFill>
                  <a:schemeClr val="lt1"/>
                </a:solidFill>
              </a:ln>
              <a:effectLst/>
            </c:spPr>
          </c:dPt>
          <c:dPt>
            <c:idx val="5"/>
            <c:spPr>
              <a:solidFill>
                <a:schemeClr val="accent6"/>
              </a:solidFill>
              <a:ln w="19050">
                <a:solidFill>
                  <a:schemeClr val="lt1"/>
                </a:solid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lang="es-ES" sz="900" b="1" i="0" u="none" strike="noStrike" kern="1200" baseline="0">
                      <a:solidFill>
                        <a:schemeClr val="tx1">
                          <a:lumMod val="75000"/>
                          <a:lumOff val="25000"/>
                        </a:schemeClr>
                      </a:solidFill>
                      <a:latin typeface="+mn-lt"/>
                      <a:ea typeface="+mn-ea"/>
                      <a:cs typeface="+mn-cs"/>
                    </a:defRPr>
                  </a:pPr>
                  <a:endParaRPr lang="es-CL"/>
                </a:p>
              </c:txPr>
            </c:dLbl>
            <c:dLbl>
              <c:idx val="1"/>
              <c:spPr>
                <a:noFill/>
                <a:ln>
                  <a:noFill/>
                </a:ln>
                <a:effectLst/>
              </c:spPr>
              <c:txPr>
                <a:bodyPr rot="0" spcFirstLastPara="1" vertOverflow="ellipsis" vert="horz" wrap="square" lIns="38100" tIns="19050" rIns="38100" bIns="19050" anchor="ctr" anchorCtr="1">
                  <a:spAutoFit/>
                </a:bodyPr>
                <a:lstStyle/>
                <a:p>
                  <a:pPr>
                    <a:defRPr lang="es-ES" sz="900" b="1" i="0" u="none" strike="noStrike" kern="1200" baseline="0">
                      <a:solidFill>
                        <a:schemeClr val="tx1">
                          <a:lumMod val="75000"/>
                          <a:lumOff val="25000"/>
                        </a:schemeClr>
                      </a:solidFill>
                      <a:latin typeface="+mn-lt"/>
                      <a:ea typeface="+mn-ea"/>
                      <a:cs typeface="+mn-cs"/>
                    </a:defRPr>
                  </a:pPr>
                  <a:endParaRPr lang="es-CL"/>
                </a:p>
              </c:txPr>
            </c:dLbl>
            <c:dLbl>
              <c:idx val="2"/>
              <c:spPr>
                <a:noFill/>
                <a:ln>
                  <a:noFill/>
                </a:ln>
                <a:effectLst/>
              </c:spPr>
              <c:txPr>
                <a:bodyPr rot="0" spcFirstLastPara="1" vertOverflow="ellipsis" vert="horz" wrap="square" lIns="38100" tIns="19050" rIns="38100" bIns="19050" anchor="ctr" anchorCtr="1">
                  <a:spAutoFit/>
                </a:bodyPr>
                <a:lstStyle/>
                <a:p>
                  <a:pPr>
                    <a:defRPr lang="es-ES" sz="900" b="1" i="0" u="none" strike="noStrike" kern="1200" baseline="0">
                      <a:solidFill>
                        <a:schemeClr val="tx1">
                          <a:lumMod val="75000"/>
                          <a:lumOff val="25000"/>
                        </a:schemeClr>
                      </a:solidFill>
                      <a:latin typeface="+mn-lt"/>
                      <a:ea typeface="+mn-ea"/>
                      <a:cs typeface="+mn-cs"/>
                    </a:defRPr>
                  </a:pPr>
                  <a:endParaRPr lang="es-CL"/>
                </a:p>
              </c:txPr>
            </c:dLbl>
            <c:dLbl>
              <c:idx val="3"/>
              <c:spPr>
                <a:noFill/>
                <a:ln>
                  <a:noFill/>
                </a:ln>
                <a:effectLst/>
              </c:spPr>
              <c:txPr>
                <a:bodyPr rot="0" spcFirstLastPara="1" vertOverflow="ellipsis" vert="horz" wrap="square" lIns="38100" tIns="19050" rIns="38100" bIns="19050" anchor="ctr" anchorCtr="1">
                  <a:spAutoFit/>
                </a:bodyPr>
                <a:lstStyle/>
                <a:p>
                  <a:pPr>
                    <a:defRPr lang="es-ES" sz="900" b="1" i="0" u="none" strike="noStrike" kern="1200" baseline="0">
                      <a:solidFill>
                        <a:schemeClr val="tx1">
                          <a:lumMod val="75000"/>
                          <a:lumOff val="25000"/>
                        </a:schemeClr>
                      </a:solidFill>
                      <a:latin typeface="+mn-lt"/>
                      <a:ea typeface="+mn-ea"/>
                      <a:cs typeface="+mn-cs"/>
                    </a:defRPr>
                  </a:pPr>
                  <a:endParaRPr lang="es-CL"/>
                </a:p>
              </c:txPr>
            </c:dLbl>
            <c:dLbl>
              <c:idx val="4"/>
              <c:spPr>
                <a:noFill/>
                <a:ln>
                  <a:noFill/>
                </a:ln>
                <a:effectLst/>
              </c:spPr>
              <c:txPr>
                <a:bodyPr rot="0" spcFirstLastPara="1" vertOverflow="ellipsis" vert="horz" wrap="square" lIns="38100" tIns="19050" rIns="38100" bIns="19050" anchor="ctr" anchorCtr="1">
                  <a:spAutoFit/>
                </a:bodyPr>
                <a:lstStyle/>
                <a:p>
                  <a:pPr>
                    <a:defRPr lang="es-ES" sz="900" b="1" i="0" u="none" strike="noStrike" kern="1200" baseline="0">
                      <a:solidFill>
                        <a:schemeClr val="tx1">
                          <a:lumMod val="75000"/>
                          <a:lumOff val="25000"/>
                        </a:schemeClr>
                      </a:solidFill>
                      <a:latin typeface="+mn-lt"/>
                      <a:ea typeface="+mn-ea"/>
                      <a:cs typeface="+mn-cs"/>
                    </a:defRPr>
                  </a:pPr>
                  <a:endParaRPr lang="es-CL"/>
                </a:p>
              </c:txPr>
            </c:dLbl>
            <c:dLbl>
              <c:idx val="5"/>
              <c:spPr>
                <a:noFill/>
                <a:ln>
                  <a:noFill/>
                </a:ln>
                <a:effectLst/>
              </c:spPr>
              <c:txPr>
                <a:bodyPr rot="0" spcFirstLastPara="1" vertOverflow="ellipsis" vert="horz" wrap="square" lIns="38100" tIns="19050" rIns="38100" bIns="19050" anchor="ctr" anchorCtr="1">
                  <a:spAutoFit/>
                </a:bodyPr>
                <a:lstStyle/>
                <a:p>
                  <a:pPr>
                    <a:defRPr lang="es-ES" sz="900" b="1" i="0" u="none" strike="noStrike" kern="1200" baseline="0">
                      <a:solidFill>
                        <a:schemeClr val="tx1">
                          <a:lumMod val="75000"/>
                          <a:lumOff val="25000"/>
                        </a:schemeClr>
                      </a:solidFill>
                      <a:latin typeface="+mn-lt"/>
                      <a:ea typeface="+mn-ea"/>
                      <a:cs typeface="+mn-cs"/>
                    </a:defRPr>
                  </a:pPr>
                  <a:endParaRPr lang="es-CL"/>
                </a:p>
              </c:txPr>
            </c:dLbl>
            <c:spPr>
              <a:noFill/>
              <a:ln>
                <a:noFill/>
              </a:ln>
              <a:effectLst/>
            </c:spPr>
            <c:txPr>
              <a:bodyPr rot="0" spcFirstLastPara="1" vertOverflow="ellipsis" vert="horz" wrap="square" lIns="38100" tIns="19050" rIns="38100" bIns="19050" anchor="ctr" anchorCtr="1">
                <a:spAutoFit/>
              </a:bodyPr>
              <a:lstStyle/>
              <a:p>
                <a:pPr>
                  <a:defRPr lang="es-ES" sz="900" b="0" i="0" u="none" strike="noStrike" kern="1200" baseline="0">
                    <a:solidFill>
                      <a:schemeClr val="tx1">
                        <a:lumMod val="75000"/>
                        <a:lumOff val="25000"/>
                      </a:schemeClr>
                    </a:solidFill>
                    <a:latin typeface="+mn-lt"/>
                    <a:ea typeface="+mn-ea"/>
                    <a:cs typeface="+mn-cs"/>
                  </a:defRPr>
                </a:pPr>
                <a:endParaRPr lang="es-CL"/>
              </a:p>
            </c:txPr>
            <c:dLblPos val="outEnd"/>
            <c:showVal val="1"/>
            <c:showCatName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Hoja1!$A$119:$A$124</c:f>
              <c:strCache>
                <c:ptCount val="6"/>
                <c:pt idx="0">
                  <c:v>Comprometidos</c:v>
                </c:pt>
                <c:pt idx="1">
                  <c:v>Involucrados individualmente</c:v>
                </c:pt>
                <c:pt idx="2">
                  <c:v>Ritualistas</c:v>
                </c:pt>
                <c:pt idx="3">
                  <c:v>Colectivistas</c:v>
                </c:pt>
                <c:pt idx="4">
                  <c:v>Observadores</c:v>
                </c:pt>
                <c:pt idx="5">
                  <c:v>Retraídos</c:v>
                </c:pt>
              </c:strCache>
            </c:strRef>
          </c:cat>
          <c:val>
            <c:numRef>
              <c:f>Hoja1!$B$119:$B$124</c:f>
              <c:numCache>
                <c:formatCode>0.0%</c:formatCode>
                <c:ptCount val="6"/>
                <c:pt idx="0">
                  <c:v>0.11500000000000002</c:v>
                </c:pt>
                <c:pt idx="1">
                  <c:v>0.14500000000000021</c:v>
                </c:pt>
                <c:pt idx="2">
                  <c:v>0.18900000000000081</c:v>
                </c:pt>
                <c:pt idx="3">
                  <c:v>0.14600000000000021</c:v>
                </c:pt>
                <c:pt idx="4">
                  <c:v>0.16700000000000004</c:v>
                </c:pt>
                <c:pt idx="5">
                  <c:v>0.23900000000000021</c:v>
                </c:pt>
              </c:numCache>
            </c:numRef>
          </c:val>
        </c:ser>
        <c:dLbls>
          <c:showVal val="1"/>
        </c:dLbls>
        <c:firstSliceAng val="0"/>
      </c:pieChart>
      <c:spPr>
        <a:noFill/>
        <a:ln>
          <a:noFill/>
        </a:ln>
        <a:effectLst/>
      </c:spPr>
    </c:plotArea>
    <c:plotVisOnly val="1"/>
    <c:dispBlanksAs val="zero"/>
  </c:chart>
  <c:spPr>
    <a:solidFill>
      <a:schemeClr val="bg1"/>
    </a:solidFill>
    <a:ln w="9525" cap="flat" cmpd="sng" algn="ctr">
      <a:solidFill>
        <a:schemeClr val="tx1">
          <a:lumMod val="15000"/>
          <a:lumOff val="85000"/>
        </a:schemeClr>
      </a:solidFill>
      <a:round/>
    </a:ln>
    <a:effectLst/>
  </c:spPr>
  <c:txPr>
    <a:bodyPr/>
    <a:lstStyle/>
    <a:p>
      <a:pPr>
        <a:defRPr/>
      </a:pPr>
      <a:endParaRPr lang="es-CL"/>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es-CL"/>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Hoja1!$B$137</c:f>
              <c:strCache>
                <c:ptCount val="1"/>
                <c:pt idx="0">
                  <c:v>MIP 1: Interés por lo público (n=1.801)</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lang="es-ES" sz="900" b="0" i="0" u="none" strike="noStrike" kern="1200" baseline="0">
                    <a:solidFill>
                      <a:schemeClr val="tx1">
                        <a:lumMod val="75000"/>
                        <a:lumOff val="25000"/>
                      </a:schemeClr>
                    </a:solidFill>
                    <a:latin typeface="+mn-lt"/>
                    <a:ea typeface="+mn-ea"/>
                    <a:cs typeface="+mn-cs"/>
                  </a:defRPr>
                </a:pPr>
                <a:endParaRPr lang="es-CL"/>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Hoja1!$A$138:$A$144</c:f>
              <c:strCache>
                <c:ptCount val="7"/>
                <c:pt idx="0">
                  <c:v>Comprometidos</c:v>
                </c:pt>
                <c:pt idx="1">
                  <c:v>Involucrados individualmente</c:v>
                </c:pt>
                <c:pt idx="2">
                  <c:v>Ritualistas</c:v>
                </c:pt>
                <c:pt idx="3">
                  <c:v>Colectivistas</c:v>
                </c:pt>
                <c:pt idx="4">
                  <c:v>Observadores</c:v>
                </c:pt>
                <c:pt idx="5">
                  <c:v>Retraídos</c:v>
                </c:pt>
                <c:pt idx="6">
                  <c:v>Total</c:v>
                </c:pt>
              </c:strCache>
            </c:strRef>
          </c:cat>
          <c:val>
            <c:numRef>
              <c:f>Hoja1!$B$138:$B$144</c:f>
              <c:numCache>
                <c:formatCode>0.00</c:formatCode>
                <c:ptCount val="7"/>
                <c:pt idx="0">
                  <c:v>0.66000000000000392</c:v>
                </c:pt>
                <c:pt idx="1">
                  <c:v>0.66000000000000392</c:v>
                </c:pt>
                <c:pt idx="2">
                  <c:v>0.37000000000000038</c:v>
                </c:pt>
                <c:pt idx="3">
                  <c:v>0.41000000000000031</c:v>
                </c:pt>
                <c:pt idx="4">
                  <c:v>0.61000000000000065</c:v>
                </c:pt>
                <c:pt idx="5">
                  <c:v>0.27</c:v>
                </c:pt>
                <c:pt idx="6">
                  <c:v>0.47000000000000008</c:v>
                </c:pt>
              </c:numCache>
            </c:numRef>
          </c:val>
        </c:ser>
        <c:ser>
          <c:idx val="1"/>
          <c:order val="1"/>
          <c:tx>
            <c:strRef>
              <c:f>Hoja1!$C$137</c:f>
              <c:strCache>
                <c:ptCount val="1"/>
                <c:pt idx="0">
                  <c:v>MIP 2: Adhesión a causas y acción colectiva (n=1.785)</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lang="es-ES" sz="900" b="0" i="0" u="none" strike="noStrike" kern="1200" baseline="0">
                    <a:solidFill>
                      <a:schemeClr val="tx1">
                        <a:lumMod val="75000"/>
                        <a:lumOff val="25000"/>
                      </a:schemeClr>
                    </a:solidFill>
                    <a:latin typeface="+mn-lt"/>
                    <a:ea typeface="+mn-ea"/>
                    <a:cs typeface="+mn-cs"/>
                  </a:defRPr>
                </a:pPr>
                <a:endParaRPr lang="es-CL"/>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Hoja1!$A$138:$A$144</c:f>
              <c:strCache>
                <c:ptCount val="7"/>
                <c:pt idx="0">
                  <c:v>Comprometidos</c:v>
                </c:pt>
                <c:pt idx="1">
                  <c:v>Involucrados individualmente</c:v>
                </c:pt>
                <c:pt idx="2">
                  <c:v>Ritualistas</c:v>
                </c:pt>
                <c:pt idx="3">
                  <c:v>Colectivistas</c:v>
                </c:pt>
                <c:pt idx="4">
                  <c:v>Observadores</c:v>
                </c:pt>
                <c:pt idx="5">
                  <c:v>Retraídos</c:v>
                </c:pt>
                <c:pt idx="6">
                  <c:v>Total</c:v>
                </c:pt>
              </c:strCache>
            </c:strRef>
          </c:cat>
          <c:val>
            <c:numRef>
              <c:f>Hoja1!$C$138:$C$144</c:f>
              <c:numCache>
                <c:formatCode>0.00</c:formatCode>
                <c:ptCount val="7"/>
                <c:pt idx="0">
                  <c:v>0.53</c:v>
                </c:pt>
                <c:pt idx="1">
                  <c:v>0.16</c:v>
                </c:pt>
                <c:pt idx="2">
                  <c:v>0.11</c:v>
                </c:pt>
                <c:pt idx="3">
                  <c:v>0.41000000000000031</c:v>
                </c:pt>
                <c:pt idx="4">
                  <c:v>0.14000000000000001</c:v>
                </c:pt>
                <c:pt idx="5">
                  <c:v>8.0000000000000043E-2</c:v>
                </c:pt>
                <c:pt idx="6">
                  <c:v>0.21000000000000021</c:v>
                </c:pt>
              </c:numCache>
            </c:numRef>
          </c:val>
        </c:ser>
        <c:ser>
          <c:idx val="2"/>
          <c:order val="2"/>
          <c:tx>
            <c:strRef>
              <c:f>Hoja1!$D$137</c:f>
              <c:strCache>
                <c:ptCount val="1"/>
                <c:pt idx="0">
                  <c:v>MIP 3: Participación electoral e interés en política (n=1.745)</c:v>
                </c:pt>
              </c:strCache>
            </c:strRef>
          </c:tx>
          <c:spPr>
            <a:solidFill>
              <a:schemeClr val="accent3"/>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lang="es-ES" sz="900" b="0" i="0" u="none" strike="noStrike" kern="1200" baseline="0">
                    <a:solidFill>
                      <a:schemeClr val="tx1">
                        <a:lumMod val="75000"/>
                        <a:lumOff val="25000"/>
                      </a:schemeClr>
                    </a:solidFill>
                    <a:latin typeface="+mn-lt"/>
                    <a:ea typeface="+mn-ea"/>
                    <a:cs typeface="+mn-cs"/>
                  </a:defRPr>
                </a:pPr>
                <a:endParaRPr lang="es-CL"/>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Hoja1!$A$138:$A$144</c:f>
              <c:strCache>
                <c:ptCount val="7"/>
                <c:pt idx="0">
                  <c:v>Comprometidos</c:v>
                </c:pt>
                <c:pt idx="1">
                  <c:v>Involucrados individualmente</c:v>
                </c:pt>
                <c:pt idx="2">
                  <c:v>Ritualistas</c:v>
                </c:pt>
                <c:pt idx="3">
                  <c:v>Colectivistas</c:v>
                </c:pt>
                <c:pt idx="4">
                  <c:v>Observadores</c:v>
                </c:pt>
                <c:pt idx="5">
                  <c:v>Retraídos</c:v>
                </c:pt>
                <c:pt idx="6">
                  <c:v>Total</c:v>
                </c:pt>
              </c:strCache>
            </c:strRef>
          </c:cat>
          <c:val>
            <c:numRef>
              <c:f>Hoja1!$D$138:$D$144</c:f>
              <c:numCache>
                <c:formatCode>0.00</c:formatCode>
                <c:ptCount val="7"/>
                <c:pt idx="0">
                  <c:v>0.71000000000000063</c:v>
                </c:pt>
                <c:pt idx="1">
                  <c:v>0.67000000000000393</c:v>
                </c:pt>
                <c:pt idx="2">
                  <c:v>0.53</c:v>
                </c:pt>
                <c:pt idx="3">
                  <c:v>0.33000000000000196</c:v>
                </c:pt>
                <c:pt idx="4">
                  <c:v>0.24000000000000021</c:v>
                </c:pt>
                <c:pt idx="5">
                  <c:v>0.16</c:v>
                </c:pt>
                <c:pt idx="6">
                  <c:v>0.4</c:v>
                </c:pt>
              </c:numCache>
            </c:numRef>
          </c:val>
        </c:ser>
        <c:dLbls>
          <c:showVal val="1"/>
        </c:dLbls>
        <c:gapWidth val="219"/>
        <c:overlap val="-27"/>
        <c:axId val="42705280"/>
        <c:axId val="42706816"/>
      </c:barChart>
      <c:catAx>
        <c:axId val="4270528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900" b="0" i="0" u="none" strike="noStrike" kern="1200" baseline="0">
                <a:solidFill>
                  <a:schemeClr val="tx1">
                    <a:lumMod val="65000"/>
                    <a:lumOff val="35000"/>
                  </a:schemeClr>
                </a:solidFill>
                <a:latin typeface="+mn-lt"/>
                <a:ea typeface="+mn-ea"/>
                <a:cs typeface="+mn-cs"/>
              </a:defRPr>
            </a:pPr>
            <a:endParaRPr lang="es-CL"/>
          </a:p>
        </c:txPr>
        <c:crossAx val="42706816"/>
        <c:crosses val="autoZero"/>
        <c:auto val="1"/>
        <c:lblAlgn val="ctr"/>
        <c:lblOffset val="100"/>
      </c:catAx>
      <c:valAx>
        <c:axId val="42706816"/>
        <c:scaling>
          <c:orientation val="minMax"/>
          <c:max val="1"/>
        </c:scaling>
        <c:axPos val="l"/>
        <c:numFmt formatCode="0.0" sourceLinked="0"/>
        <c:majorTickMark val="none"/>
        <c:tickLblPos val="nextTo"/>
        <c:spPr>
          <a:noFill/>
          <a:ln>
            <a:noFill/>
          </a:ln>
          <a:effectLst/>
        </c:spPr>
        <c:txPr>
          <a:bodyPr rot="-60000000" spcFirstLastPara="1" vertOverflow="ellipsis" vert="horz" wrap="square" anchor="ctr" anchorCtr="1"/>
          <a:lstStyle/>
          <a:p>
            <a:pPr>
              <a:defRPr lang="es-ES" sz="900" b="0" i="0" u="none" strike="noStrike" kern="1200" baseline="0">
                <a:solidFill>
                  <a:schemeClr val="tx1">
                    <a:lumMod val="65000"/>
                    <a:lumOff val="35000"/>
                  </a:schemeClr>
                </a:solidFill>
                <a:latin typeface="+mn-lt"/>
                <a:ea typeface="+mn-ea"/>
                <a:cs typeface="+mn-cs"/>
              </a:defRPr>
            </a:pPr>
            <a:endParaRPr lang="es-CL"/>
          </a:p>
        </c:txPr>
        <c:crossAx val="42705280"/>
        <c:crosses val="autoZero"/>
        <c:crossBetween val="between"/>
      </c:valAx>
      <c:spPr>
        <a:noFill/>
        <a:ln>
          <a:noFill/>
        </a:ln>
        <a:effectLst/>
      </c:spPr>
    </c:plotArea>
    <c:legend>
      <c:legendPos val="b"/>
      <c:layout>
        <c:manualLayout>
          <c:xMode val="edge"/>
          <c:yMode val="edge"/>
          <c:x val="0.16199182996016123"/>
          <c:y val="0.7618274551001738"/>
          <c:w val="0.73301019554830005"/>
          <c:h val="0.21224916922725295"/>
        </c:manualLayout>
      </c:layout>
      <c:spPr>
        <a:noFill/>
        <a:ln>
          <a:noFill/>
        </a:ln>
        <a:effectLst/>
      </c:spPr>
      <c:txPr>
        <a:bodyPr rot="0" spcFirstLastPara="1" vertOverflow="ellipsis" vert="horz" wrap="square" anchor="ctr" anchorCtr="1"/>
        <a:lstStyle/>
        <a:p>
          <a:pPr>
            <a:defRPr lang="es-ES"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es-CL"/>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5-04-14T13:25:02.475" idx="16">
    <p:pos x="10" y="10"/>
    <p:text>sugiero eliminarla</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s-CL"/>
          </a:p>
        </p:txBody>
      </p:sp>
      <p:sp>
        <p:nvSpPr>
          <p:cNvPr id="3" name="Marcador de fecha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52A2845F-E414-4E4D-9AA0-93AC0D1253D2}" type="datetimeFigureOut">
              <a:rPr lang="es-CL" smtClean="0"/>
              <a:pPr/>
              <a:t>01-12-2016</a:t>
            </a:fld>
            <a:endParaRPr lang="es-CL"/>
          </a:p>
        </p:txBody>
      </p:sp>
      <p:sp>
        <p:nvSpPr>
          <p:cNvPr id="4" name="Marcador de pie de página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s-CL"/>
          </a:p>
        </p:txBody>
      </p:sp>
      <p:sp>
        <p:nvSpPr>
          <p:cNvPr id="5" name="Marcador de número de diapositiva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E688ADD4-0EF3-41EE-A5BF-474AA66DAE64}" type="slidenum">
              <a:rPr lang="es-CL" smtClean="0"/>
              <a:pPr/>
              <a:t>‹Nº›</a:t>
            </a:fld>
            <a:endParaRPr lang="es-CL"/>
          </a:p>
        </p:txBody>
      </p:sp>
    </p:spTree>
    <p:extLst>
      <p:ext uri="{BB962C8B-B14F-4D97-AF65-F5344CB8AC3E}">
        <p14:creationId xmlns:p14="http://schemas.microsoft.com/office/powerpoint/2010/main" xmlns="" val="806387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s-CL"/>
          </a:p>
        </p:txBody>
      </p:sp>
      <p:sp>
        <p:nvSpPr>
          <p:cNvPr id="3" name="2 Marcador de fecha"/>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04DD9EA8-7F14-4258-8012-56A455C9E125}" type="datetimeFigureOut">
              <a:rPr lang="es-CL" smtClean="0"/>
              <a:pPr/>
              <a:t>01-12-2016</a:t>
            </a:fld>
            <a:endParaRPr lang="es-CL"/>
          </a:p>
        </p:txBody>
      </p:sp>
      <p:sp>
        <p:nvSpPr>
          <p:cNvPr id="4" name="3 Marcador de imagen de diapositiva"/>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s-CL"/>
          </a:p>
        </p:txBody>
      </p:sp>
      <p:sp>
        <p:nvSpPr>
          <p:cNvPr id="5" name="4 Marcador de notas"/>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D0120A64-8C5E-443F-A648-9C7273B965E6}" type="slidenum">
              <a:rPr lang="es-CL" smtClean="0"/>
              <a:pPr/>
              <a:t>‹Nº›</a:t>
            </a:fld>
            <a:endParaRPr lang="es-CL"/>
          </a:p>
        </p:txBody>
      </p:sp>
    </p:spTree>
    <p:extLst>
      <p:ext uri="{BB962C8B-B14F-4D97-AF65-F5344CB8AC3E}">
        <p14:creationId xmlns:p14="http://schemas.microsoft.com/office/powerpoint/2010/main" xmlns="" val="786026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pPr>
              <a:defRPr/>
            </a:pPr>
            <a:fld id="{C444510D-41E4-4784-8AE8-238DF4EDCD75}" type="slidenum">
              <a:rPr lang="es-CL" smtClean="0">
                <a:solidFill>
                  <a:prstClr val="black"/>
                </a:solidFill>
              </a:rPr>
              <a:pPr>
                <a:defRPr/>
              </a:pPr>
              <a:t>1</a:t>
            </a:fld>
            <a:endParaRPr lang="es-CL">
              <a:solidFill>
                <a:prstClr val="black"/>
              </a:solidFill>
            </a:endParaRPr>
          </a:p>
        </p:txBody>
      </p:sp>
    </p:spTree>
    <p:extLst>
      <p:ext uri="{BB962C8B-B14F-4D97-AF65-F5344CB8AC3E}">
        <p14:creationId xmlns:p14="http://schemas.microsoft.com/office/powerpoint/2010/main" xmlns="" val="3490671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D0120A64-8C5E-443F-A648-9C7273B965E6}" type="slidenum">
              <a:rPr lang="es-CL" smtClean="0"/>
              <a:pPr/>
              <a:t>10</a:t>
            </a:fld>
            <a:endParaRPr lang="es-CL"/>
          </a:p>
        </p:txBody>
      </p:sp>
    </p:spTree>
    <p:extLst>
      <p:ext uri="{BB962C8B-B14F-4D97-AF65-F5344CB8AC3E}">
        <p14:creationId xmlns:p14="http://schemas.microsoft.com/office/powerpoint/2010/main" xmlns="" val="3549061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D0120A64-8C5E-443F-A648-9C7273B965E6}" type="slidenum">
              <a:rPr lang="es-CL" smtClean="0"/>
              <a:pPr/>
              <a:t>11</a:t>
            </a:fld>
            <a:endParaRPr lang="es-CL"/>
          </a:p>
        </p:txBody>
      </p:sp>
    </p:spTree>
    <p:extLst>
      <p:ext uri="{BB962C8B-B14F-4D97-AF65-F5344CB8AC3E}">
        <p14:creationId xmlns:p14="http://schemas.microsoft.com/office/powerpoint/2010/main" xmlns="" val="3644634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pPr>
              <a:defRPr/>
            </a:pPr>
            <a:fld id="{C444510D-41E4-4784-8AE8-238DF4EDCD75}" type="slidenum">
              <a:rPr lang="es-CL" smtClean="0">
                <a:solidFill>
                  <a:prstClr val="black"/>
                </a:solidFill>
              </a:rPr>
              <a:pPr>
                <a:defRPr/>
              </a:pPr>
              <a:t>12</a:t>
            </a:fld>
            <a:endParaRPr lang="es-CL">
              <a:solidFill>
                <a:prstClr val="black"/>
              </a:solidFill>
            </a:endParaRPr>
          </a:p>
        </p:txBody>
      </p:sp>
    </p:spTree>
    <p:extLst>
      <p:ext uri="{BB962C8B-B14F-4D97-AF65-F5344CB8AC3E}">
        <p14:creationId xmlns:p14="http://schemas.microsoft.com/office/powerpoint/2010/main" xmlns="" val="3948429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smtClean="0"/>
              <a:t>Como ya</a:t>
            </a:r>
            <a:r>
              <a:rPr lang="es-CL" baseline="0" dirty="0" smtClean="0"/>
              <a:t> hemos visto esa formulación ya no da cuenta de la situación actual: Donde precisamente ha aumentado la satisfacción con la vida y la insatisfacción es con el mundo público e institucional. Los problemas están precisamente en la vida colectiva y en la sociedad.</a:t>
            </a:r>
            <a:endParaRPr lang="es-CL" dirty="0"/>
          </a:p>
        </p:txBody>
      </p:sp>
      <p:sp>
        <p:nvSpPr>
          <p:cNvPr id="4" name="Marcador de número de diapositiva 3"/>
          <p:cNvSpPr>
            <a:spLocks noGrp="1"/>
          </p:cNvSpPr>
          <p:nvPr>
            <p:ph type="sldNum" sz="quarter" idx="10"/>
          </p:nvPr>
        </p:nvSpPr>
        <p:spPr/>
        <p:txBody>
          <a:bodyPr/>
          <a:lstStyle/>
          <a:p>
            <a:fld id="{D0120A64-8C5E-443F-A648-9C7273B965E6}" type="slidenum">
              <a:rPr lang="es-CL" smtClean="0">
                <a:solidFill>
                  <a:prstClr val="black"/>
                </a:solidFill>
              </a:rPr>
              <a:pPr/>
              <a:t>13</a:t>
            </a:fld>
            <a:endParaRPr lang="es-CL">
              <a:solidFill>
                <a:prstClr val="black"/>
              </a:solidFill>
            </a:endParaRPr>
          </a:p>
        </p:txBody>
      </p:sp>
    </p:spTree>
    <p:extLst>
      <p:ext uri="{BB962C8B-B14F-4D97-AF65-F5344CB8AC3E}">
        <p14:creationId xmlns:p14="http://schemas.microsoft.com/office/powerpoint/2010/main" xmlns="" val="746650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D0120A64-8C5E-443F-A648-9C7273B965E6}" type="slidenum">
              <a:rPr lang="es-CL" smtClean="0"/>
              <a:pPr/>
              <a:t>14</a:t>
            </a:fld>
            <a:endParaRPr lang="es-CL"/>
          </a:p>
        </p:txBody>
      </p:sp>
    </p:spTree>
    <p:extLst>
      <p:ext uri="{BB962C8B-B14F-4D97-AF65-F5344CB8AC3E}">
        <p14:creationId xmlns:p14="http://schemas.microsoft.com/office/powerpoint/2010/main" xmlns="" val="2876075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D0120A64-8C5E-443F-A648-9C7273B965E6}" type="slidenum">
              <a:rPr lang="es-CL" smtClean="0"/>
              <a:pPr/>
              <a:t>15</a:t>
            </a:fld>
            <a:endParaRPr lang="es-CL"/>
          </a:p>
        </p:txBody>
      </p:sp>
    </p:spTree>
    <p:extLst>
      <p:ext uri="{BB962C8B-B14F-4D97-AF65-F5344CB8AC3E}">
        <p14:creationId xmlns:p14="http://schemas.microsoft.com/office/powerpoint/2010/main" xmlns="" val="2420850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D0120A64-8C5E-443F-A648-9C7273B965E6}" type="slidenum">
              <a:rPr lang="es-CL" smtClean="0"/>
              <a:pPr/>
              <a:t>16</a:t>
            </a:fld>
            <a:endParaRPr lang="es-CL"/>
          </a:p>
        </p:txBody>
      </p:sp>
    </p:spTree>
    <p:extLst>
      <p:ext uri="{BB962C8B-B14F-4D97-AF65-F5344CB8AC3E}">
        <p14:creationId xmlns:p14="http://schemas.microsoft.com/office/powerpoint/2010/main" xmlns="" val="1318075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D0120A64-8C5E-443F-A648-9C7273B965E6}" type="slidenum">
              <a:rPr lang="es-CL" smtClean="0"/>
              <a:pPr/>
              <a:t>17</a:t>
            </a:fld>
            <a:endParaRPr lang="es-CL"/>
          </a:p>
        </p:txBody>
      </p:sp>
    </p:spTree>
    <p:extLst>
      <p:ext uri="{BB962C8B-B14F-4D97-AF65-F5344CB8AC3E}">
        <p14:creationId xmlns:p14="http://schemas.microsoft.com/office/powerpoint/2010/main" xmlns="" val="1221339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pPr>
              <a:defRPr/>
            </a:pPr>
            <a:fld id="{C444510D-41E4-4784-8AE8-238DF4EDCD75}" type="slidenum">
              <a:rPr lang="es-CL" smtClean="0">
                <a:solidFill>
                  <a:prstClr val="black"/>
                </a:solidFill>
              </a:rPr>
              <a:pPr>
                <a:defRPr/>
              </a:pPr>
              <a:t>18</a:t>
            </a:fld>
            <a:endParaRPr lang="es-CL">
              <a:solidFill>
                <a:prstClr val="black"/>
              </a:solidFill>
            </a:endParaRPr>
          </a:p>
        </p:txBody>
      </p:sp>
    </p:spTree>
    <p:extLst>
      <p:ext uri="{BB962C8B-B14F-4D97-AF65-F5344CB8AC3E}">
        <p14:creationId xmlns:p14="http://schemas.microsoft.com/office/powerpoint/2010/main" xmlns="" val="1249313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dirty="0" smtClean="0"/>
          </a:p>
        </p:txBody>
      </p:sp>
    </p:spTree>
    <p:extLst>
      <p:ext uri="{BB962C8B-B14F-4D97-AF65-F5344CB8AC3E}">
        <p14:creationId xmlns:p14="http://schemas.microsoft.com/office/powerpoint/2010/main" xmlns="" val="2014776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smtClean="0"/>
              <a:t>Podemos usar como ejemplo los casos de incomprensión (de falsas oposiciones</a:t>
            </a:r>
            <a:r>
              <a:rPr lang="es-CL" baseline="0" dirty="0" smtClean="0"/>
              <a:t> en el debate público) usado en el artículo del CEP</a:t>
            </a:r>
            <a:endParaRPr lang="es-CL" dirty="0"/>
          </a:p>
        </p:txBody>
      </p:sp>
      <p:sp>
        <p:nvSpPr>
          <p:cNvPr id="4" name="Marcador de número de diapositiva 3"/>
          <p:cNvSpPr>
            <a:spLocks noGrp="1"/>
          </p:cNvSpPr>
          <p:nvPr>
            <p:ph type="sldNum" sz="quarter" idx="10"/>
          </p:nvPr>
        </p:nvSpPr>
        <p:spPr/>
        <p:txBody>
          <a:bodyPr/>
          <a:lstStyle/>
          <a:p>
            <a:fld id="{D0120A64-8C5E-443F-A648-9C7273B965E6}" type="slidenum">
              <a:rPr lang="es-CL" smtClean="0">
                <a:solidFill>
                  <a:prstClr val="black"/>
                </a:solidFill>
              </a:rPr>
              <a:pPr/>
              <a:t>2</a:t>
            </a:fld>
            <a:endParaRPr lang="es-CL">
              <a:solidFill>
                <a:prstClr val="black"/>
              </a:solidFill>
            </a:endParaRPr>
          </a:p>
        </p:txBody>
      </p:sp>
    </p:spTree>
    <p:extLst>
      <p:ext uri="{BB962C8B-B14F-4D97-AF65-F5344CB8AC3E}">
        <p14:creationId xmlns:p14="http://schemas.microsoft.com/office/powerpoint/2010/main" xmlns="" val="4051169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ES" dirty="0" smtClean="0"/>
              <a:t>Para comprender bien</a:t>
            </a:r>
            <a:r>
              <a:rPr lang="es-ES" baseline="0" dirty="0" smtClean="0"/>
              <a:t> a qué aludimos con el término politización es necesario diferenciar la política de l</a:t>
            </a:r>
            <a:r>
              <a:rPr lang="es-ES" dirty="0" smtClean="0"/>
              <a:t>o político.</a:t>
            </a:r>
            <a:r>
              <a:rPr lang="es-ES" baseline="0" dirty="0" smtClean="0"/>
              <a:t> Lo político tiene que ver con todo aquello susceptible de ser socialmente decidido. En cambio la política es la expresión institucional que asume lo político al interior de una sociedad. Por eso lo político contiene a la política, pero la trasciende. Politizar es el intento por incorporar algo al campo de lo político, en decir al espacio de las decisiones colectivas.</a:t>
            </a:r>
            <a:endParaRPr lang="es-ES" dirty="0" smtClean="0"/>
          </a:p>
        </p:txBody>
      </p:sp>
    </p:spTree>
    <p:extLst>
      <p:ext uri="{BB962C8B-B14F-4D97-AF65-F5344CB8AC3E}">
        <p14:creationId xmlns:p14="http://schemas.microsoft.com/office/powerpoint/2010/main" xmlns="" val="2796301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noFill/>
          <a:ln>
            <a:solidFill>
              <a:srgbClr val="000000"/>
            </a:solidFill>
            <a:miter lim="800000"/>
            <a:headEnd/>
            <a:tailEnd/>
          </a:ln>
        </p:spPr>
      </p:sp>
      <p:sp>
        <p:nvSpPr>
          <p:cNvPr id="204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ES" baseline="0" dirty="0" smtClean="0"/>
              <a:t>Qué les pasa a las personas en el contexto de politización, cómo se expresa en el ciudadano de a pie, en las personas comunes y corrientes la politización? El principal indicador de politización en los chilenos está dado por la profundidad de la demanda de cambios. Tal como se observa en este gráfico, la mayoría de las personas demandan cambios profundos en gran parte de los ámbitos de la vida social, desde aquellos directamente relacionados con sus vidas cotidianas como el tema pensiones, salud, educación, pero también en aquellos temas menos tangibles que han sido incluso tildados de temas que no les importan a las personas como la Constitución política. </a:t>
            </a:r>
          </a:p>
          <a:p>
            <a:pPr eaLnBrk="1" hangingPunct="1"/>
            <a:r>
              <a:rPr lang="es-ES" baseline="0" dirty="0" smtClean="0"/>
              <a:t>Pero aquí es necesario hacer una precisión, las aspiraciones de cambios están instaladas en la sociedad chilena al menos desde la década de los 90. Entonces ¿qué es lo nuevo y por qué la demanda de cambios constituyen ahora una señal de la politización?</a:t>
            </a:r>
            <a:endParaRPr lang="es-ES" dirty="0" smtClean="0"/>
          </a:p>
        </p:txBody>
      </p:sp>
    </p:spTree>
    <p:extLst>
      <p:ext uri="{BB962C8B-B14F-4D97-AF65-F5344CB8AC3E}">
        <p14:creationId xmlns:p14="http://schemas.microsoft.com/office/powerpoint/2010/main" xmlns="" val="116014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noFill/>
          <a:ln>
            <a:solidFill>
              <a:srgbClr val="000000"/>
            </a:solidFill>
            <a:miter lim="800000"/>
            <a:headEnd/>
            <a:tailEnd/>
          </a:ln>
        </p:spPr>
      </p:sp>
      <p:sp>
        <p:nvSpPr>
          <p:cNvPr id="204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ES" baseline="0" dirty="0" smtClean="0"/>
              <a:t>Qué les pasa a las personas en el contexto de politización, cómo se expresa en el ciudadano de a pie, en las personas comunes y corrientes la politización? El principal indicador de politización en los chilenos está dado por la profundidad de la demanda de cambios. Tal como se observa en este gráfico, la mayoría de las personas demandan cambios profundos en gran parte de los ámbitos de la vida social, desde aquellos directamente relacionados con sus vidas cotidianas como el tema pensiones, salud, educación, pero también en aquellos temas menos tangibles que han sido incluso tildados de temas que no les importan a las personas como la Constitución política. </a:t>
            </a:r>
          </a:p>
          <a:p>
            <a:pPr eaLnBrk="1" hangingPunct="1"/>
            <a:r>
              <a:rPr lang="es-ES" baseline="0" dirty="0" smtClean="0"/>
              <a:t>Pero aquí es necesario hacer una precisión, las aspiraciones de cambios están instaladas en la sociedad chilena al menos desde la década de los 90. Entonces ¿qué es lo nuevo y por qué la demanda de cambios constituyen ahora una señal de la politización?</a:t>
            </a:r>
            <a:endParaRPr lang="es-ES" dirty="0" smtClean="0"/>
          </a:p>
        </p:txBody>
      </p:sp>
    </p:spTree>
    <p:extLst>
      <p:ext uri="{BB962C8B-B14F-4D97-AF65-F5344CB8AC3E}">
        <p14:creationId xmlns:p14="http://schemas.microsoft.com/office/powerpoint/2010/main" xmlns="" val="2405148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Marcador de imagen de diapositiva"/>
          <p:cNvSpPr>
            <a:spLocks noGrp="1" noRot="1" noChangeAspect="1"/>
          </p:cNvSpPr>
          <p:nvPr>
            <p:ph type="sldImg"/>
          </p:nvPr>
        </p:nvSpPr>
        <p:spPr bwMode="auto">
          <a:noFill/>
          <a:ln>
            <a:solidFill>
              <a:srgbClr val="000000"/>
            </a:solidFill>
            <a:miter lim="800000"/>
            <a:headEnd/>
            <a:tailEnd/>
          </a:ln>
        </p:spPr>
      </p:sp>
      <p:sp>
        <p:nvSpPr>
          <p:cNvPr id="27650" name="2 Marcador de notas"/>
          <p:cNvSpPr>
            <a:spLocks noGrp="1"/>
          </p:cNvSpPr>
          <p:nvPr>
            <p:ph type="body" idx="1"/>
          </p:nvPr>
        </p:nvSpPr>
        <p:spPr bwMode="auto">
          <a:noFill/>
        </p:spPr>
        <p:txBody>
          <a:bodyPr wrap="square" numCol="1" anchor="t" anchorCtr="0" compatLnSpc="1">
            <a:prstTxWarp prst="textNoShape">
              <a:avLst/>
            </a:prstTxWarp>
          </a:bodyPr>
          <a:lstStyle/>
          <a:p>
            <a:r>
              <a:rPr lang="es-CL" dirty="0" smtClean="0"/>
              <a:t>Produce, en primer lugar, múltiples formas de relacionarse e involucrarse con lo político.</a:t>
            </a:r>
            <a:r>
              <a:rPr lang="es-CL" baseline="0" dirty="0" smtClean="0"/>
              <a:t> Frente a las tensiones y dilemas de la politización no todos actúan ni resuelven de la misma forma.</a:t>
            </a:r>
          </a:p>
          <a:p>
            <a:endParaRPr lang="es-CL" baseline="0" dirty="0" smtClean="0"/>
          </a:p>
          <a:p>
            <a:r>
              <a:rPr lang="es-CL" baseline="0" dirty="0" smtClean="0"/>
              <a:t>Lo importante de </a:t>
            </a:r>
            <a:r>
              <a:rPr lang="es-CL" baseline="0" dirty="0" err="1" smtClean="0"/>
              <a:t>mip</a:t>
            </a:r>
            <a:r>
              <a:rPr lang="es-CL" baseline="0" dirty="0" smtClean="0"/>
              <a:t> es que tres cuartas partes de la población está involucrado de alguna manera; </a:t>
            </a:r>
          </a:p>
          <a:p>
            <a:r>
              <a:rPr lang="es-CL" baseline="0" dirty="0" smtClean="0"/>
              <a:t>Todas son igualmente valiosas para el “agregado de involucramiento” ninguna en sí es mejor que otras; </a:t>
            </a:r>
          </a:p>
          <a:p>
            <a:r>
              <a:rPr lang="es-CL" baseline="0" dirty="0" smtClean="0"/>
              <a:t>Normativamente queremos que todos hagan más de lo que ya hacen; o que los retraídos pasen a ocupar cualquiera de las otras cinco posiciones</a:t>
            </a:r>
          </a:p>
          <a:p>
            <a:endParaRPr lang="es-CL" baseline="0" dirty="0" smtClean="0"/>
          </a:p>
          <a:p>
            <a:endParaRPr lang="es-CL" baseline="0" dirty="0" smtClean="0"/>
          </a:p>
          <a:p>
            <a:endParaRPr lang="es-CL" dirty="0" smtClean="0"/>
          </a:p>
        </p:txBody>
      </p:sp>
      <p:sp>
        <p:nvSpPr>
          <p:cNvPr id="2765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8BF611-0D31-4235-9AB9-23D8A2A60992}" type="slidenum">
              <a:rPr lang="es-CL" smtClean="0"/>
              <a:pPr/>
              <a:t>23</a:t>
            </a:fld>
            <a:endParaRPr lang="es-CL" smtClean="0"/>
          </a:p>
        </p:txBody>
      </p:sp>
    </p:spTree>
    <p:extLst>
      <p:ext uri="{BB962C8B-B14F-4D97-AF65-F5344CB8AC3E}">
        <p14:creationId xmlns:p14="http://schemas.microsoft.com/office/powerpoint/2010/main" xmlns="" val="3724848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smtClean="0"/>
              <a:t>Retraídos: desesperanza</a:t>
            </a:r>
            <a:r>
              <a:rPr lang="es-CL" baseline="0" dirty="0" smtClean="0"/>
              <a:t> aprendida; </a:t>
            </a:r>
            <a:endParaRPr lang="es-CL" dirty="0"/>
          </a:p>
        </p:txBody>
      </p:sp>
      <p:sp>
        <p:nvSpPr>
          <p:cNvPr id="4" name="Marcador de número de diapositiva 3"/>
          <p:cNvSpPr>
            <a:spLocks noGrp="1"/>
          </p:cNvSpPr>
          <p:nvPr>
            <p:ph type="sldNum" sz="quarter" idx="10"/>
          </p:nvPr>
        </p:nvSpPr>
        <p:spPr/>
        <p:txBody>
          <a:bodyPr/>
          <a:lstStyle/>
          <a:p>
            <a:pPr>
              <a:defRPr/>
            </a:pPr>
            <a:fld id="{C444510D-41E4-4784-8AE8-238DF4EDCD75}" type="slidenum">
              <a:rPr lang="es-CL" smtClean="0"/>
              <a:pPr>
                <a:defRPr/>
              </a:pPr>
              <a:t>24</a:t>
            </a:fld>
            <a:endParaRPr lang="es-CL"/>
          </a:p>
        </p:txBody>
      </p:sp>
    </p:spTree>
    <p:extLst>
      <p:ext uri="{BB962C8B-B14F-4D97-AF65-F5344CB8AC3E}">
        <p14:creationId xmlns:p14="http://schemas.microsoft.com/office/powerpoint/2010/main" xmlns="" val="3781433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Marcador de imagen de diapositiva"/>
          <p:cNvSpPr>
            <a:spLocks noGrp="1" noRot="1" noChangeAspect="1"/>
          </p:cNvSpPr>
          <p:nvPr>
            <p:ph type="sldImg"/>
          </p:nvPr>
        </p:nvSpPr>
        <p:spPr bwMode="auto">
          <a:noFill/>
          <a:ln>
            <a:solidFill>
              <a:srgbClr val="000000"/>
            </a:solidFill>
            <a:miter lim="800000"/>
            <a:headEnd/>
            <a:tailEnd/>
          </a:ln>
        </p:spPr>
      </p:sp>
      <p:sp>
        <p:nvSpPr>
          <p:cNvPr id="27650"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L" dirty="0" smtClean="0"/>
          </a:p>
        </p:txBody>
      </p:sp>
      <p:sp>
        <p:nvSpPr>
          <p:cNvPr id="2765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8BF611-0D31-4235-9AB9-23D8A2A60992}" type="slidenum">
              <a:rPr lang="es-CL" smtClean="0"/>
              <a:pPr/>
              <a:t>25</a:t>
            </a:fld>
            <a:endParaRPr lang="es-CL" smtClean="0"/>
          </a:p>
        </p:txBody>
      </p:sp>
    </p:spTree>
    <p:extLst>
      <p:ext uri="{BB962C8B-B14F-4D97-AF65-F5344CB8AC3E}">
        <p14:creationId xmlns:p14="http://schemas.microsoft.com/office/powerpoint/2010/main" xmlns="" val="32717821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Marcador de imagen de diapositiva"/>
          <p:cNvSpPr>
            <a:spLocks noGrp="1" noRot="1" noChangeAspect="1"/>
          </p:cNvSpPr>
          <p:nvPr>
            <p:ph type="sldImg"/>
          </p:nvPr>
        </p:nvSpPr>
        <p:spPr bwMode="auto">
          <a:noFill/>
          <a:ln>
            <a:solidFill>
              <a:srgbClr val="000000"/>
            </a:solidFill>
            <a:miter lim="800000"/>
            <a:headEnd/>
            <a:tailEnd/>
          </a:ln>
        </p:spPr>
      </p:sp>
      <p:sp>
        <p:nvSpPr>
          <p:cNvPr id="27650" name="2 Marcador de notas"/>
          <p:cNvSpPr>
            <a:spLocks noGrp="1"/>
          </p:cNvSpPr>
          <p:nvPr>
            <p:ph type="body" idx="1"/>
          </p:nvPr>
        </p:nvSpPr>
        <p:spPr bwMode="auto">
          <a:noFill/>
        </p:spPr>
        <p:txBody>
          <a:bodyPr wrap="square" numCol="1" anchor="t" anchorCtr="0" compatLnSpc="1">
            <a:prstTxWarp prst="textNoShape">
              <a:avLst/>
            </a:prstTxWarp>
          </a:bodyPr>
          <a:lstStyle/>
          <a:p>
            <a:r>
              <a:rPr lang="es-CL" dirty="0" smtClean="0"/>
              <a:t>Junto con las dimensiones clásicas se debe también poner atención</a:t>
            </a:r>
            <a:r>
              <a:rPr lang="es-CL" baseline="0" dirty="0" smtClean="0"/>
              <a:t> a las dimensiones culturales para potenciar el involucramiento con lo político</a:t>
            </a:r>
          </a:p>
          <a:p>
            <a:endParaRPr lang="es-CL" baseline="0" dirty="0" smtClean="0"/>
          </a:p>
          <a:p>
            <a:r>
              <a:rPr lang="es-CL" baseline="0" dirty="0" smtClean="0"/>
              <a:t>Ojo: la desnaturalización de la desigualdad; la convicción que sí se puede cambiar las cosas potencia las prácticas de involucramiento con lo político (por ello valor de mostrar que sí se puede)</a:t>
            </a:r>
          </a:p>
          <a:p>
            <a:endParaRPr lang="es-CL" baseline="0" dirty="0" smtClean="0"/>
          </a:p>
          <a:p>
            <a:r>
              <a:rPr lang="es-CL" baseline="0" dirty="0" smtClean="0"/>
              <a:t>La necesidad de un trabajo cultural</a:t>
            </a:r>
            <a:endParaRPr lang="es-CL" dirty="0" smtClean="0"/>
          </a:p>
        </p:txBody>
      </p:sp>
      <p:sp>
        <p:nvSpPr>
          <p:cNvPr id="2765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8BF611-0D31-4235-9AB9-23D8A2A60992}" type="slidenum">
              <a:rPr lang="es-CL" smtClean="0"/>
              <a:pPr/>
              <a:t>26</a:t>
            </a:fld>
            <a:endParaRPr lang="es-CL" smtClean="0"/>
          </a:p>
        </p:txBody>
      </p:sp>
    </p:spTree>
    <p:extLst>
      <p:ext uri="{BB962C8B-B14F-4D97-AF65-F5344CB8AC3E}">
        <p14:creationId xmlns:p14="http://schemas.microsoft.com/office/powerpoint/2010/main" xmlns="" val="3985469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D0120A64-8C5E-443F-A648-9C7273B965E6}" type="slidenum">
              <a:rPr lang="es-CL" smtClean="0"/>
              <a:pPr/>
              <a:t>27</a:t>
            </a:fld>
            <a:endParaRPr lang="es-CL"/>
          </a:p>
        </p:txBody>
      </p:sp>
    </p:spTree>
    <p:extLst>
      <p:ext uri="{BB962C8B-B14F-4D97-AF65-F5344CB8AC3E}">
        <p14:creationId xmlns:p14="http://schemas.microsoft.com/office/powerpoint/2010/main" xmlns="" val="10059378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D0120A64-8C5E-443F-A648-9C7273B965E6}" type="slidenum">
              <a:rPr lang="es-CL" smtClean="0"/>
              <a:pPr/>
              <a:t>28</a:t>
            </a:fld>
            <a:endParaRPr lang="es-CL"/>
          </a:p>
        </p:txBody>
      </p:sp>
    </p:spTree>
    <p:extLst>
      <p:ext uri="{BB962C8B-B14F-4D97-AF65-F5344CB8AC3E}">
        <p14:creationId xmlns:p14="http://schemas.microsoft.com/office/powerpoint/2010/main" xmlns="" val="34241325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smtClean="0"/>
              <a:t>Esto representa una</a:t>
            </a:r>
            <a:r>
              <a:rPr lang="es-CL" baseline="0" dirty="0" smtClean="0"/>
              <a:t> diferencia importante respecto de lo que ocurría hace 15 años. En El IDH del 2000, nosotros les pedimos a las personas que conversaran sobre sus aspiraciones y cuando aparecían aspiraciones que tenían que ver con expectativas de cambios sociales, la conversación se cerraba. De alguna manera, las personas planteaban que los cambios eran imposibles y que por eso no valía la pena hablar sobre eso. La frase era, eso no pasa, hablemos en serio…. A esta tendencia de las conversaciones sobre el cambio, nosotros le llamamos “el bloqueo de los sueños”. En cambio ahora, la posibilidad aún cuando se ve difícil, se mantiene y se mantiene sobre todo la expectativa de que esta vez –TAL VEZ, OJALÁ- sí sea posible. Este cambio, que puede parecer menor es para nosotros muy relevante porque evidencia que </a:t>
            </a:r>
            <a:r>
              <a:rPr lang="es-CL" dirty="0" smtClean="0"/>
              <a:t>“Hoy</a:t>
            </a:r>
            <a:r>
              <a:rPr lang="es-CL" baseline="0" dirty="0" smtClean="0"/>
              <a:t> lo imposible se ha vuelto in-creíble”. Por eso nosotros planteamos que hemos pasado “</a:t>
            </a:r>
            <a:r>
              <a:rPr lang="es-CL" dirty="0" smtClean="0"/>
              <a:t>Del bloqueo de los sueños a la porfía de la esperanza”</a:t>
            </a:r>
            <a:endParaRPr lang="es-CL" dirty="0"/>
          </a:p>
        </p:txBody>
      </p:sp>
      <p:sp>
        <p:nvSpPr>
          <p:cNvPr id="4" name="Marcador de número de diapositiva 3"/>
          <p:cNvSpPr>
            <a:spLocks noGrp="1"/>
          </p:cNvSpPr>
          <p:nvPr>
            <p:ph type="sldNum" sz="quarter" idx="10"/>
          </p:nvPr>
        </p:nvSpPr>
        <p:spPr/>
        <p:txBody>
          <a:bodyPr/>
          <a:lstStyle/>
          <a:p>
            <a:pPr>
              <a:defRPr/>
            </a:pPr>
            <a:fld id="{C444510D-41E4-4784-8AE8-238DF4EDCD75}" type="slidenum">
              <a:rPr lang="es-CL" smtClean="0"/>
              <a:pPr>
                <a:defRPr/>
              </a:pPr>
              <a:t>29</a:t>
            </a:fld>
            <a:endParaRPr lang="es-CL"/>
          </a:p>
        </p:txBody>
      </p:sp>
    </p:spTree>
    <p:extLst>
      <p:ext uri="{BB962C8B-B14F-4D97-AF65-F5344CB8AC3E}">
        <p14:creationId xmlns:p14="http://schemas.microsoft.com/office/powerpoint/2010/main" xmlns="" val="3629427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pPr>
              <a:defRPr/>
            </a:pPr>
            <a:fld id="{C444510D-41E4-4784-8AE8-238DF4EDCD75}" type="slidenum">
              <a:rPr lang="es-CL" smtClean="0">
                <a:solidFill>
                  <a:prstClr val="black"/>
                </a:solidFill>
              </a:rPr>
              <a:pPr>
                <a:defRPr/>
              </a:pPr>
              <a:t>3</a:t>
            </a:fld>
            <a:endParaRPr lang="es-CL">
              <a:solidFill>
                <a:prstClr val="black"/>
              </a:solidFill>
            </a:endParaRPr>
          </a:p>
        </p:txBody>
      </p:sp>
    </p:spTree>
    <p:extLst>
      <p:ext uri="{BB962C8B-B14F-4D97-AF65-F5344CB8AC3E}">
        <p14:creationId xmlns:p14="http://schemas.microsoft.com/office/powerpoint/2010/main" xmlns="" val="12493139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Una de nuestras principales conclusiones es que frente a la posibilidad de los cambios,</a:t>
            </a:r>
            <a:r>
              <a:rPr lang="es-ES" baseline="0" dirty="0" smtClean="0"/>
              <a:t> las personas se debaten entre el escepticismo y la apertura. En el escepticismo porque si bien los chilenos demandan cambios profundos, creen que los cambios que se llevarán a cabo serán menores que lo que ellos esperan, que implicarán más costos que beneficios, que sus efectos se sentirán en un plazo demasiado largo y que finalmente, solo se llevarán a cabo los cambios que las elites permitan</a:t>
            </a:r>
            <a:endParaRPr lang="es-CL" dirty="0"/>
          </a:p>
        </p:txBody>
      </p:sp>
      <p:sp>
        <p:nvSpPr>
          <p:cNvPr id="4" name="Marcador de número de diapositiva 3"/>
          <p:cNvSpPr>
            <a:spLocks noGrp="1"/>
          </p:cNvSpPr>
          <p:nvPr>
            <p:ph type="sldNum" sz="quarter" idx="10"/>
          </p:nvPr>
        </p:nvSpPr>
        <p:spPr/>
        <p:txBody>
          <a:bodyPr/>
          <a:lstStyle/>
          <a:p>
            <a:pPr>
              <a:defRPr/>
            </a:pPr>
            <a:fld id="{C444510D-41E4-4784-8AE8-238DF4EDCD75}" type="slidenum">
              <a:rPr lang="es-CL" smtClean="0">
                <a:solidFill>
                  <a:prstClr val="black"/>
                </a:solidFill>
              </a:rPr>
              <a:pPr>
                <a:defRPr/>
              </a:pPr>
              <a:t>30</a:t>
            </a:fld>
            <a:endParaRPr lang="es-CL">
              <a:solidFill>
                <a:prstClr val="black"/>
              </a:solidFill>
            </a:endParaRPr>
          </a:p>
        </p:txBody>
      </p:sp>
    </p:spTree>
    <p:extLst>
      <p:ext uri="{BB962C8B-B14F-4D97-AF65-F5344CB8AC3E}">
        <p14:creationId xmlns:p14="http://schemas.microsoft.com/office/powerpoint/2010/main" xmlns="" val="13991827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pPr>
              <a:defRPr/>
            </a:pPr>
            <a:fld id="{C444510D-41E4-4784-8AE8-238DF4EDCD75}" type="slidenum">
              <a:rPr lang="es-CL" smtClean="0">
                <a:solidFill>
                  <a:prstClr val="black"/>
                </a:solidFill>
              </a:rPr>
              <a:pPr>
                <a:defRPr/>
              </a:pPr>
              <a:t>31</a:t>
            </a:fld>
            <a:endParaRPr lang="es-CL">
              <a:solidFill>
                <a:prstClr val="black"/>
              </a:solidFill>
            </a:endParaRPr>
          </a:p>
        </p:txBody>
      </p:sp>
    </p:spTree>
    <p:extLst>
      <p:ext uri="{BB962C8B-B14F-4D97-AF65-F5344CB8AC3E}">
        <p14:creationId xmlns:p14="http://schemas.microsoft.com/office/powerpoint/2010/main" xmlns="" val="17622575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4818" name="2 Marcador de notas"/>
          <p:cNvSpPr>
            <a:spLocks noGrp="1"/>
          </p:cNvSpPr>
          <p:nvPr>
            <p:ph type="body" idx="1"/>
          </p:nvPr>
        </p:nvSpPr>
        <p:spPr bwMode="auto">
          <a:noFill/>
        </p:spPr>
        <p:txBody>
          <a:bodyPr wrap="square" numCol="1" anchor="t" anchorCtr="0" compatLnSpc="1">
            <a:prstTxWarp prst="textNoShape">
              <a:avLst/>
            </a:prstTxWarp>
          </a:bodyPr>
          <a:lstStyle/>
          <a:p>
            <a:r>
              <a:rPr lang="es-CL" dirty="0" smtClean="0"/>
              <a:t>Pero las tensiones también se expresan en la relación entre las elites</a:t>
            </a:r>
            <a:r>
              <a:rPr lang="es-CL" baseline="0" dirty="0" smtClean="0"/>
              <a:t> y la ciudadanía. Tal como vemos en esta tabla, el porcentaje que considera que la salud, la educación, el sistema de pensiones, etc. debiese estar a cargo del Estado es significativamente superior en la ciudadanía. Si bien siempre es esperable cierta distancia entre la elite y el ciudadano de a pie, la magnitud de esta distancia es mucho mayor de lo que ocurre en otras partes e incrementa a su vez las dificultades de representación antes mencionadas.</a:t>
            </a:r>
          </a:p>
        </p:txBody>
      </p:sp>
      <p:sp>
        <p:nvSpPr>
          <p:cNvPr id="34819" name="3 Marcador de número de diapositiva"/>
          <p:cNvSpPr txBox="1">
            <a:spLocks noGrp="1"/>
          </p:cNvSpPr>
          <p:nvPr/>
        </p:nvSpPr>
        <p:spPr bwMode="auto">
          <a:xfrm>
            <a:off x="3911638" y="8977133"/>
            <a:ext cx="2992474" cy="472567"/>
          </a:xfrm>
          <a:prstGeom prst="rect">
            <a:avLst/>
          </a:prstGeom>
          <a:noFill/>
          <a:ln w="9525">
            <a:noFill/>
            <a:miter lim="800000"/>
            <a:headEnd/>
            <a:tailEnd/>
          </a:ln>
        </p:spPr>
        <p:txBody>
          <a:bodyPr lIns="93463" tIns="46731" rIns="93463" bIns="46731" anchor="b"/>
          <a:lstStyle/>
          <a:p>
            <a:pPr algn="r"/>
            <a:fld id="{131C9C6B-258A-4ED8-801B-A1482E07DAA3}" type="slidenum">
              <a:rPr lang="es-CL" sz="1200"/>
              <a:pPr algn="r"/>
              <a:t>32</a:t>
            </a:fld>
            <a:endParaRPr lang="es-CL" sz="1200"/>
          </a:p>
        </p:txBody>
      </p:sp>
    </p:spTree>
    <p:extLst>
      <p:ext uri="{BB962C8B-B14F-4D97-AF65-F5344CB8AC3E}">
        <p14:creationId xmlns:p14="http://schemas.microsoft.com/office/powerpoint/2010/main" xmlns="" val="41050194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4818" name="2 Marcador de notas"/>
          <p:cNvSpPr>
            <a:spLocks noGrp="1"/>
          </p:cNvSpPr>
          <p:nvPr>
            <p:ph type="body" idx="1"/>
          </p:nvPr>
        </p:nvSpPr>
        <p:spPr bwMode="auto">
          <a:noFill/>
        </p:spPr>
        <p:txBody>
          <a:bodyPr wrap="square" numCol="1" anchor="t" anchorCtr="0" compatLnSpc="1">
            <a:prstTxWarp prst="textNoShape">
              <a:avLst/>
            </a:prstTxWarp>
          </a:bodyPr>
          <a:lstStyle/>
          <a:p>
            <a:r>
              <a:rPr lang="es-CL" dirty="0" smtClean="0"/>
              <a:t>Pero las tensiones también se expresan en la relación entre las elites</a:t>
            </a:r>
            <a:r>
              <a:rPr lang="es-CL" baseline="0" dirty="0" smtClean="0"/>
              <a:t> y la ciudadanía. Tal como vemos en esta tabla, el porcentaje que considera que la salud, la educación, el sistema de pensiones, etc. debiese estar a cargo del Estado es significativamente superior en la ciudadanía. Si bien siempre es esperable cierta distancia entre la elite y el ciudadano de a pie, la magnitud de esta distancia es mucho mayor de lo que ocurre en otras partes e incrementa a su vez las dificultades de representación antes mencionadas.</a:t>
            </a:r>
          </a:p>
        </p:txBody>
      </p:sp>
      <p:sp>
        <p:nvSpPr>
          <p:cNvPr id="34819" name="3 Marcador de número de diapositiva"/>
          <p:cNvSpPr txBox="1">
            <a:spLocks noGrp="1"/>
          </p:cNvSpPr>
          <p:nvPr/>
        </p:nvSpPr>
        <p:spPr bwMode="auto">
          <a:xfrm>
            <a:off x="3911638" y="8977133"/>
            <a:ext cx="2992474" cy="472567"/>
          </a:xfrm>
          <a:prstGeom prst="rect">
            <a:avLst/>
          </a:prstGeom>
          <a:noFill/>
          <a:ln w="9525">
            <a:noFill/>
            <a:miter lim="800000"/>
            <a:headEnd/>
            <a:tailEnd/>
          </a:ln>
        </p:spPr>
        <p:txBody>
          <a:bodyPr lIns="93463" tIns="46731" rIns="93463" bIns="46731" anchor="b"/>
          <a:lstStyle/>
          <a:p>
            <a:pPr algn="r"/>
            <a:fld id="{131C9C6B-258A-4ED8-801B-A1482E07DAA3}" type="slidenum">
              <a:rPr lang="es-CL" sz="1200"/>
              <a:pPr algn="r"/>
              <a:t>33</a:t>
            </a:fld>
            <a:endParaRPr lang="es-CL" sz="1200"/>
          </a:p>
        </p:txBody>
      </p:sp>
    </p:spTree>
    <p:extLst>
      <p:ext uri="{BB962C8B-B14F-4D97-AF65-F5344CB8AC3E}">
        <p14:creationId xmlns:p14="http://schemas.microsoft.com/office/powerpoint/2010/main" xmlns="" val="6886874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4818" name="2 Marcador de notas"/>
          <p:cNvSpPr>
            <a:spLocks noGrp="1"/>
          </p:cNvSpPr>
          <p:nvPr>
            <p:ph type="body" idx="1"/>
          </p:nvPr>
        </p:nvSpPr>
        <p:spPr bwMode="auto">
          <a:noFill/>
        </p:spPr>
        <p:txBody>
          <a:bodyPr wrap="square" numCol="1" anchor="t" anchorCtr="0" compatLnSpc="1">
            <a:prstTxWarp prst="textNoShape">
              <a:avLst/>
            </a:prstTxWarp>
          </a:bodyPr>
          <a:lstStyle/>
          <a:p>
            <a:r>
              <a:rPr lang="es-CL" dirty="0" smtClean="0"/>
              <a:t>Pero las tensiones también se expresan en la relación entre las elites</a:t>
            </a:r>
            <a:r>
              <a:rPr lang="es-CL" baseline="0" dirty="0" smtClean="0"/>
              <a:t> y la ciudadanía. Tal como vemos en esta tabla, el porcentaje que considera que la salud, la educación, el sistema de pensiones, etc. debiese estar a cargo del Estado es significativamente superior en la ciudadanía. Si bien siempre es esperable cierta distancia entre la elite y el ciudadano de a pie, la magnitud de esta distancia es mucho mayor de lo que ocurre en otras partes e incrementa a su vez las dificultades de representación antes mencionadas.</a:t>
            </a:r>
          </a:p>
        </p:txBody>
      </p:sp>
      <p:sp>
        <p:nvSpPr>
          <p:cNvPr id="34819" name="3 Marcador de número de diapositiva"/>
          <p:cNvSpPr txBox="1">
            <a:spLocks noGrp="1"/>
          </p:cNvSpPr>
          <p:nvPr/>
        </p:nvSpPr>
        <p:spPr bwMode="auto">
          <a:xfrm>
            <a:off x="3911638" y="8977133"/>
            <a:ext cx="2992474" cy="472567"/>
          </a:xfrm>
          <a:prstGeom prst="rect">
            <a:avLst/>
          </a:prstGeom>
          <a:noFill/>
          <a:ln w="9525">
            <a:noFill/>
            <a:miter lim="800000"/>
            <a:headEnd/>
            <a:tailEnd/>
          </a:ln>
        </p:spPr>
        <p:txBody>
          <a:bodyPr lIns="93463" tIns="46731" rIns="93463" bIns="46731" anchor="b"/>
          <a:lstStyle/>
          <a:p>
            <a:pPr algn="r"/>
            <a:fld id="{131C9C6B-258A-4ED8-801B-A1482E07DAA3}" type="slidenum">
              <a:rPr lang="es-CL" sz="1200"/>
              <a:pPr algn="r"/>
              <a:t>34</a:t>
            </a:fld>
            <a:endParaRPr lang="es-CL" sz="1200"/>
          </a:p>
        </p:txBody>
      </p:sp>
    </p:spTree>
    <p:extLst>
      <p:ext uri="{BB962C8B-B14F-4D97-AF65-F5344CB8AC3E}">
        <p14:creationId xmlns:p14="http://schemas.microsoft.com/office/powerpoint/2010/main" xmlns="" val="27890425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4818" name="2 Marcador de notas"/>
          <p:cNvSpPr>
            <a:spLocks noGrp="1"/>
          </p:cNvSpPr>
          <p:nvPr>
            <p:ph type="body" idx="1"/>
          </p:nvPr>
        </p:nvSpPr>
        <p:spPr bwMode="auto">
          <a:noFill/>
        </p:spPr>
        <p:txBody>
          <a:bodyPr wrap="square" numCol="1" anchor="t" anchorCtr="0" compatLnSpc="1">
            <a:prstTxWarp prst="textNoShape">
              <a:avLst/>
            </a:prstTxWarp>
          </a:bodyPr>
          <a:lstStyle/>
          <a:p>
            <a:r>
              <a:rPr lang="es-CL" dirty="0" smtClean="0"/>
              <a:t>Pero las tensiones también se expresan en la relación entre las elites</a:t>
            </a:r>
            <a:r>
              <a:rPr lang="es-CL" baseline="0" dirty="0" smtClean="0"/>
              <a:t> y la ciudadanía. Tal como vemos en esta tabla, el porcentaje que considera que la salud, la educación, el sistema de pensiones, etc. debiese estar a cargo del Estado es significativamente superior en la ciudadanía. Si bien siempre es esperable cierta distancia entre la elite y el ciudadano de a pie, la magnitud de esta distancia es mucho mayor de lo que ocurre en otras partes e incrementa a su vez las dificultades de representación antes mencionadas.</a:t>
            </a:r>
          </a:p>
        </p:txBody>
      </p:sp>
      <p:sp>
        <p:nvSpPr>
          <p:cNvPr id="34819" name="3 Marcador de número de diapositiva"/>
          <p:cNvSpPr txBox="1">
            <a:spLocks noGrp="1"/>
          </p:cNvSpPr>
          <p:nvPr/>
        </p:nvSpPr>
        <p:spPr bwMode="auto">
          <a:xfrm>
            <a:off x="3911638" y="8977133"/>
            <a:ext cx="2992474" cy="472567"/>
          </a:xfrm>
          <a:prstGeom prst="rect">
            <a:avLst/>
          </a:prstGeom>
          <a:noFill/>
          <a:ln w="9525">
            <a:noFill/>
            <a:miter lim="800000"/>
            <a:headEnd/>
            <a:tailEnd/>
          </a:ln>
        </p:spPr>
        <p:txBody>
          <a:bodyPr lIns="93463" tIns="46731" rIns="93463" bIns="46731" anchor="b"/>
          <a:lstStyle/>
          <a:p>
            <a:pPr algn="r"/>
            <a:fld id="{131C9C6B-258A-4ED8-801B-A1482E07DAA3}" type="slidenum">
              <a:rPr lang="es-CL" sz="1200"/>
              <a:pPr algn="r"/>
              <a:t>35</a:t>
            </a:fld>
            <a:endParaRPr lang="es-CL" sz="1200"/>
          </a:p>
        </p:txBody>
      </p:sp>
    </p:spTree>
    <p:extLst>
      <p:ext uri="{BB962C8B-B14F-4D97-AF65-F5344CB8AC3E}">
        <p14:creationId xmlns:p14="http://schemas.microsoft.com/office/powerpoint/2010/main" xmlns="" val="36393403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4818" name="2 Marcador de notas"/>
          <p:cNvSpPr>
            <a:spLocks noGrp="1"/>
          </p:cNvSpPr>
          <p:nvPr>
            <p:ph type="body" idx="1"/>
          </p:nvPr>
        </p:nvSpPr>
        <p:spPr bwMode="auto">
          <a:noFill/>
        </p:spPr>
        <p:txBody>
          <a:bodyPr wrap="square" numCol="1" anchor="t" anchorCtr="0" compatLnSpc="1">
            <a:prstTxWarp prst="textNoShape">
              <a:avLst/>
            </a:prstTxWarp>
          </a:bodyPr>
          <a:lstStyle/>
          <a:p>
            <a:r>
              <a:rPr lang="es-CL" dirty="0" smtClean="0"/>
              <a:t>Pero las tensiones también se expresan en la relación entre las elites</a:t>
            </a:r>
            <a:r>
              <a:rPr lang="es-CL" baseline="0" dirty="0" smtClean="0"/>
              <a:t> y la ciudadanía. Tal como vemos en esta tabla, el porcentaje que considera que la salud, la educación, el sistema de pensiones, etc. debiese estar a cargo del Estado es significativamente superior en la ciudadanía. Si bien siempre es esperable cierta distancia entre la elite y el ciudadano de a pie, la magnitud de esta distancia es mucho mayor de lo que ocurre en otras partes e incrementa a su vez las dificultades de representación antes mencionadas.</a:t>
            </a:r>
          </a:p>
        </p:txBody>
      </p:sp>
      <p:sp>
        <p:nvSpPr>
          <p:cNvPr id="34819" name="3 Marcador de número de diapositiva"/>
          <p:cNvSpPr txBox="1">
            <a:spLocks noGrp="1"/>
          </p:cNvSpPr>
          <p:nvPr/>
        </p:nvSpPr>
        <p:spPr bwMode="auto">
          <a:xfrm>
            <a:off x="3911638" y="8977133"/>
            <a:ext cx="2992474" cy="472567"/>
          </a:xfrm>
          <a:prstGeom prst="rect">
            <a:avLst/>
          </a:prstGeom>
          <a:noFill/>
          <a:ln w="9525">
            <a:noFill/>
            <a:miter lim="800000"/>
            <a:headEnd/>
            <a:tailEnd/>
          </a:ln>
        </p:spPr>
        <p:txBody>
          <a:bodyPr lIns="93463" tIns="46731" rIns="93463" bIns="46731" anchor="b"/>
          <a:lstStyle/>
          <a:p>
            <a:pPr algn="r"/>
            <a:fld id="{131C9C6B-258A-4ED8-801B-A1482E07DAA3}" type="slidenum">
              <a:rPr lang="es-CL" sz="1200"/>
              <a:pPr algn="r"/>
              <a:t>36</a:t>
            </a:fld>
            <a:endParaRPr lang="es-CL" sz="1200"/>
          </a:p>
        </p:txBody>
      </p:sp>
    </p:spTree>
    <p:extLst>
      <p:ext uri="{BB962C8B-B14F-4D97-AF65-F5344CB8AC3E}">
        <p14:creationId xmlns:p14="http://schemas.microsoft.com/office/powerpoint/2010/main" xmlns="" val="12977987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pPr>
              <a:defRPr/>
            </a:pPr>
            <a:fld id="{C444510D-41E4-4784-8AE8-238DF4EDCD75}" type="slidenum">
              <a:rPr lang="es-CL" smtClean="0"/>
              <a:pPr>
                <a:defRPr/>
              </a:pPr>
              <a:t>37</a:t>
            </a:fld>
            <a:endParaRPr lang="es-CL"/>
          </a:p>
        </p:txBody>
      </p:sp>
    </p:spTree>
    <p:extLst>
      <p:ext uri="{BB962C8B-B14F-4D97-AF65-F5344CB8AC3E}">
        <p14:creationId xmlns:p14="http://schemas.microsoft.com/office/powerpoint/2010/main" xmlns="" val="24514036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pPr>
              <a:defRPr/>
            </a:pPr>
            <a:fld id="{C444510D-41E4-4784-8AE8-238DF4EDCD75}" type="slidenum">
              <a:rPr lang="es-CL" smtClean="0"/>
              <a:pPr>
                <a:defRPr/>
              </a:pPr>
              <a:t>38</a:t>
            </a:fld>
            <a:endParaRPr lang="es-CL"/>
          </a:p>
        </p:txBody>
      </p:sp>
    </p:spTree>
    <p:extLst>
      <p:ext uri="{BB962C8B-B14F-4D97-AF65-F5344CB8AC3E}">
        <p14:creationId xmlns:p14="http://schemas.microsoft.com/office/powerpoint/2010/main" xmlns="" val="12493139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D0120A64-8C5E-443F-A648-9C7273B965E6}" type="slidenum">
              <a:rPr lang="es-CL" smtClean="0"/>
              <a:pPr/>
              <a:t>39</a:t>
            </a:fld>
            <a:endParaRPr lang="es-CL"/>
          </a:p>
        </p:txBody>
      </p:sp>
    </p:spTree>
    <p:extLst>
      <p:ext uri="{BB962C8B-B14F-4D97-AF65-F5344CB8AC3E}">
        <p14:creationId xmlns:p14="http://schemas.microsoft.com/office/powerpoint/2010/main" xmlns="" val="3457932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D0120A64-8C5E-443F-A648-9C7273B965E6}" type="slidenum">
              <a:rPr lang="es-CL" smtClean="0"/>
              <a:pPr/>
              <a:t>4</a:t>
            </a:fld>
            <a:endParaRPr lang="es-CL"/>
          </a:p>
        </p:txBody>
      </p:sp>
    </p:spTree>
    <p:extLst>
      <p:ext uri="{BB962C8B-B14F-4D97-AF65-F5344CB8AC3E}">
        <p14:creationId xmlns:p14="http://schemas.microsoft.com/office/powerpoint/2010/main" xmlns="" val="34244985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D0120A64-8C5E-443F-A648-9C7273B965E6}" type="slidenum">
              <a:rPr lang="es-CL" smtClean="0"/>
              <a:pPr/>
              <a:t>40</a:t>
            </a:fld>
            <a:endParaRPr lang="es-CL"/>
          </a:p>
        </p:txBody>
      </p:sp>
    </p:spTree>
    <p:extLst>
      <p:ext uri="{BB962C8B-B14F-4D97-AF65-F5344CB8AC3E}">
        <p14:creationId xmlns:p14="http://schemas.microsoft.com/office/powerpoint/2010/main" xmlns="" val="3854729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D0120A64-8C5E-443F-A648-9C7273B965E6}" type="slidenum">
              <a:rPr lang="es-CL" smtClean="0"/>
              <a:pPr/>
              <a:t>41</a:t>
            </a:fld>
            <a:endParaRPr lang="es-CL"/>
          </a:p>
        </p:txBody>
      </p:sp>
    </p:spTree>
    <p:extLst>
      <p:ext uri="{BB962C8B-B14F-4D97-AF65-F5344CB8AC3E}">
        <p14:creationId xmlns:p14="http://schemas.microsoft.com/office/powerpoint/2010/main" xmlns="" val="25635071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D0120A64-8C5E-443F-A648-9C7273B965E6}" type="slidenum">
              <a:rPr lang="es-CL" smtClean="0"/>
              <a:pPr/>
              <a:t>42</a:t>
            </a:fld>
            <a:endParaRPr lang="es-CL"/>
          </a:p>
        </p:txBody>
      </p:sp>
    </p:spTree>
    <p:extLst>
      <p:ext uri="{BB962C8B-B14F-4D97-AF65-F5344CB8AC3E}">
        <p14:creationId xmlns:p14="http://schemas.microsoft.com/office/powerpoint/2010/main" xmlns="" val="23993223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Marcador de imagen de diapositiva"/>
          <p:cNvSpPr>
            <a:spLocks noGrp="1" noRot="1" noChangeAspect="1"/>
          </p:cNvSpPr>
          <p:nvPr>
            <p:ph type="sldImg"/>
          </p:nvPr>
        </p:nvSpPr>
        <p:spPr bwMode="auto">
          <a:noFill/>
          <a:ln>
            <a:solidFill>
              <a:srgbClr val="000000"/>
            </a:solidFill>
            <a:miter lim="800000"/>
            <a:headEnd/>
            <a:tailEnd/>
          </a:ln>
        </p:spPr>
      </p:sp>
      <p:sp>
        <p:nvSpPr>
          <p:cNvPr id="27650" name="2 Marcador de notas"/>
          <p:cNvSpPr>
            <a:spLocks noGrp="1"/>
          </p:cNvSpPr>
          <p:nvPr>
            <p:ph type="body" idx="1"/>
          </p:nvPr>
        </p:nvSpPr>
        <p:spPr bwMode="auto">
          <a:noFill/>
        </p:spPr>
        <p:txBody>
          <a:bodyPr wrap="square" numCol="1" anchor="t" anchorCtr="0" compatLnSpc="1">
            <a:prstTxWarp prst="textNoShape">
              <a:avLst/>
            </a:prstTxWarp>
          </a:bodyPr>
          <a:lstStyle/>
          <a:p>
            <a:r>
              <a:rPr lang="es-CL" b="0" dirty="0" smtClean="0"/>
              <a:t>Otra de las tensiones de</a:t>
            </a:r>
            <a:r>
              <a:rPr lang="es-CL" b="0" baseline="0" dirty="0" smtClean="0"/>
              <a:t> la politización, es que ésta se da en un contexto de crisis de representación. Esta tensión es más problemática aún, si se considera los datos anteriores, donde los ciudadanos no están dispuestos a asumir los costos de un involucramiento más directo. En otras palabras: se desconfía y critica a los líderes, pero tampoco hay disposición a involucrarse mediante formas activas de participación</a:t>
            </a:r>
            <a:endParaRPr lang="es-CL" b="0" dirty="0" smtClean="0"/>
          </a:p>
        </p:txBody>
      </p:sp>
      <p:sp>
        <p:nvSpPr>
          <p:cNvPr id="2765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8BF611-0D31-4235-9AB9-23D8A2A60992}" type="slidenum">
              <a:rPr lang="es-CL" smtClean="0"/>
              <a:pPr/>
              <a:t>43</a:t>
            </a:fld>
            <a:endParaRPr lang="es-CL" smtClean="0"/>
          </a:p>
        </p:txBody>
      </p:sp>
    </p:spTree>
    <p:extLst>
      <p:ext uri="{BB962C8B-B14F-4D97-AF65-F5344CB8AC3E}">
        <p14:creationId xmlns:p14="http://schemas.microsoft.com/office/powerpoint/2010/main" xmlns="" val="39711003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pPr>
              <a:defRPr/>
            </a:pPr>
            <a:fld id="{C444510D-41E4-4784-8AE8-238DF4EDCD75}" type="slidenum">
              <a:rPr lang="es-CL" smtClean="0">
                <a:solidFill>
                  <a:prstClr val="black"/>
                </a:solidFill>
              </a:rPr>
              <a:pPr>
                <a:defRPr/>
              </a:pPr>
              <a:t>44</a:t>
            </a:fld>
            <a:endParaRPr lang="es-CL">
              <a:solidFill>
                <a:prstClr val="black"/>
              </a:solidFill>
            </a:endParaRPr>
          </a:p>
        </p:txBody>
      </p:sp>
    </p:spTree>
    <p:extLst>
      <p:ext uri="{BB962C8B-B14F-4D97-AF65-F5344CB8AC3E}">
        <p14:creationId xmlns:p14="http://schemas.microsoft.com/office/powerpoint/2010/main" xmlns="" val="12493139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smtClean="0"/>
              <a:t>Podemos usar como ejemplo los casos de incomprensión (de falsas oposiciones</a:t>
            </a:r>
            <a:r>
              <a:rPr lang="es-CL" baseline="0" dirty="0" smtClean="0"/>
              <a:t> en el debate público) usado en el artículo del CEP</a:t>
            </a:r>
            <a:endParaRPr lang="es-CL" dirty="0"/>
          </a:p>
        </p:txBody>
      </p:sp>
      <p:sp>
        <p:nvSpPr>
          <p:cNvPr id="4" name="Marcador de número de diapositiva 3"/>
          <p:cNvSpPr>
            <a:spLocks noGrp="1"/>
          </p:cNvSpPr>
          <p:nvPr>
            <p:ph type="sldNum" sz="quarter" idx="10"/>
          </p:nvPr>
        </p:nvSpPr>
        <p:spPr/>
        <p:txBody>
          <a:bodyPr/>
          <a:lstStyle/>
          <a:p>
            <a:fld id="{D0120A64-8C5E-443F-A648-9C7273B965E6}" type="slidenum">
              <a:rPr lang="es-CL" smtClean="0"/>
              <a:pPr/>
              <a:t>45</a:t>
            </a:fld>
            <a:endParaRPr lang="es-CL"/>
          </a:p>
        </p:txBody>
      </p:sp>
    </p:spTree>
    <p:extLst>
      <p:ext uri="{BB962C8B-B14F-4D97-AF65-F5344CB8AC3E}">
        <p14:creationId xmlns:p14="http://schemas.microsoft.com/office/powerpoint/2010/main" xmlns="" val="29813834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pPr>
              <a:defRPr/>
            </a:pPr>
            <a:fld id="{C444510D-41E4-4784-8AE8-238DF4EDCD75}" type="slidenum">
              <a:rPr lang="es-CL" smtClean="0">
                <a:solidFill>
                  <a:prstClr val="black"/>
                </a:solidFill>
              </a:rPr>
              <a:pPr>
                <a:defRPr/>
              </a:pPr>
              <a:t>46</a:t>
            </a:fld>
            <a:endParaRPr lang="es-CL">
              <a:solidFill>
                <a:prstClr val="black"/>
              </a:solidFill>
            </a:endParaRPr>
          </a:p>
        </p:txBody>
      </p:sp>
    </p:spTree>
    <p:extLst>
      <p:ext uri="{BB962C8B-B14F-4D97-AF65-F5344CB8AC3E}">
        <p14:creationId xmlns:p14="http://schemas.microsoft.com/office/powerpoint/2010/main" xmlns="" val="1597555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D0120A64-8C5E-443F-A648-9C7273B965E6}" type="slidenum">
              <a:rPr lang="es-CL" smtClean="0"/>
              <a:pPr/>
              <a:t>5</a:t>
            </a:fld>
            <a:endParaRPr lang="es-CL"/>
          </a:p>
        </p:txBody>
      </p:sp>
    </p:spTree>
    <p:extLst>
      <p:ext uri="{BB962C8B-B14F-4D97-AF65-F5344CB8AC3E}">
        <p14:creationId xmlns:p14="http://schemas.microsoft.com/office/powerpoint/2010/main" xmlns="" val="288959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D0120A64-8C5E-443F-A648-9C7273B965E6}" type="slidenum">
              <a:rPr lang="es-CL" smtClean="0"/>
              <a:pPr/>
              <a:t>6</a:t>
            </a:fld>
            <a:endParaRPr lang="es-CL"/>
          </a:p>
        </p:txBody>
      </p:sp>
    </p:spTree>
    <p:extLst>
      <p:ext uri="{BB962C8B-B14F-4D97-AF65-F5344CB8AC3E}">
        <p14:creationId xmlns:p14="http://schemas.microsoft.com/office/powerpoint/2010/main" xmlns="" val="2476854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pPr>
              <a:defRPr/>
            </a:pPr>
            <a:fld id="{C444510D-41E4-4784-8AE8-238DF4EDCD75}" type="slidenum">
              <a:rPr lang="es-CL" smtClean="0">
                <a:solidFill>
                  <a:prstClr val="black"/>
                </a:solidFill>
              </a:rPr>
              <a:pPr>
                <a:defRPr/>
              </a:pPr>
              <a:t>7</a:t>
            </a:fld>
            <a:endParaRPr lang="es-CL">
              <a:solidFill>
                <a:prstClr val="black"/>
              </a:solidFill>
            </a:endParaRPr>
          </a:p>
        </p:txBody>
      </p:sp>
    </p:spTree>
    <p:extLst>
      <p:ext uri="{BB962C8B-B14F-4D97-AF65-F5344CB8AC3E}">
        <p14:creationId xmlns:p14="http://schemas.microsoft.com/office/powerpoint/2010/main" xmlns="" val="2713572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D0120A64-8C5E-443F-A648-9C7273B965E6}" type="slidenum">
              <a:rPr lang="es-CL" smtClean="0"/>
              <a:pPr/>
              <a:t>8</a:t>
            </a:fld>
            <a:endParaRPr lang="es-CL"/>
          </a:p>
        </p:txBody>
      </p:sp>
    </p:spTree>
    <p:extLst>
      <p:ext uri="{BB962C8B-B14F-4D97-AF65-F5344CB8AC3E}">
        <p14:creationId xmlns:p14="http://schemas.microsoft.com/office/powerpoint/2010/main" xmlns="" val="3230311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noFill/>
          <a:ln>
            <a:solidFill>
              <a:srgbClr val="000000"/>
            </a:solidFill>
            <a:miter lim="800000"/>
            <a:headEnd/>
            <a:tailEnd/>
          </a:ln>
        </p:spPr>
      </p:sp>
      <p:sp>
        <p:nvSpPr>
          <p:cNvPr id="20482" name="Rectangle 3"/>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eaLnBrk="1" hangingPunct="1"/>
            <a:r>
              <a:rPr lang="es-ES" dirty="0" smtClean="0"/>
              <a:t>Pero tal vez una de las tenciones</a:t>
            </a:r>
            <a:r>
              <a:rPr lang="es-ES" baseline="0" dirty="0" smtClean="0"/>
              <a:t> más graves que enfrenta la politización  se da en la demanda de cambios, que si recuerdan, constituye uno de los principales indicadores de politización en la ciudadanía. </a:t>
            </a:r>
          </a:p>
          <a:p>
            <a:pPr eaLnBrk="1" hangingPunct="1"/>
            <a:endParaRPr lang="es-ES" baseline="0" dirty="0" smtClean="0"/>
          </a:p>
          <a:p>
            <a:pPr defTabSz="924458" fontAlgn="base">
              <a:spcBef>
                <a:spcPct val="30000"/>
              </a:spcBef>
              <a:spcAft>
                <a:spcPct val="0"/>
              </a:spcAft>
              <a:defRPr/>
            </a:pPr>
            <a:r>
              <a:rPr lang="es-ES" baseline="0" dirty="0" smtClean="0"/>
              <a:t>Tal como vemos en estas citas extraídas de los grupos de discusión, las personas tienden a </a:t>
            </a:r>
            <a:r>
              <a:rPr lang="es-ES" dirty="0" smtClean="0"/>
              <a:t>no conectar sus proyectos individuales con las condiciones sociales que hacen</a:t>
            </a:r>
            <a:r>
              <a:rPr lang="es-ES" baseline="0" dirty="0" smtClean="0"/>
              <a:t> posible o impiden concretar estos proyectos de vida. Es como si el dicho ráscate con tus propias uñas o la imagen del sujeto emprendedor: autor de su propia vida, fuese hoy parte del ADN de los chilenos.</a:t>
            </a:r>
          </a:p>
          <a:p>
            <a:pPr defTabSz="924458" fontAlgn="base">
              <a:spcBef>
                <a:spcPct val="30000"/>
              </a:spcBef>
              <a:spcAft>
                <a:spcPct val="0"/>
              </a:spcAft>
              <a:defRPr/>
            </a:pPr>
            <a:endParaRPr lang="es-ES" baseline="0" dirty="0" smtClean="0"/>
          </a:p>
          <a:p>
            <a:pPr defTabSz="924458" fontAlgn="base">
              <a:spcBef>
                <a:spcPct val="30000"/>
              </a:spcBef>
              <a:spcAft>
                <a:spcPct val="0"/>
              </a:spcAft>
              <a:defRPr/>
            </a:pPr>
            <a:r>
              <a:rPr lang="es-ES" baseline="0" dirty="0" smtClean="0"/>
              <a:t>A su vez, las personas si bien demandan cambios sociales (como salud, pensiones, educación), tienden a evaluar las soluciones propuestas desde una perspectiva estrictamente individual, sin tener en cuenta los desafíos o necesidades de la sociedad en su conjunto. Por decirlo de manera simple: se demandan cambios sociales, pero los criterios utilizados para evaluar las propuestas de cambio son individuales. </a:t>
            </a:r>
          </a:p>
          <a:p>
            <a:pPr defTabSz="924458" fontAlgn="base">
              <a:spcBef>
                <a:spcPct val="30000"/>
              </a:spcBef>
              <a:spcAft>
                <a:spcPct val="0"/>
              </a:spcAft>
              <a:defRPr/>
            </a:pPr>
            <a:endParaRPr lang="es-ES" baseline="0" dirty="0" smtClean="0"/>
          </a:p>
          <a:p>
            <a:pPr defTabSz="924458" fontAlgn="base">
              <a:spcBef>
                <a:spcPct val="30000"/>
              </a:spcBef>
              <a:spcAft>
                <a:spcPct val="0"/>
              </a:spcAft>
              <a:defRPr/>
            </a:pPr>
            <a:r>
              <a:rPr lang="es-ES" baseline="0" dirty="0" smtClean="0"/>
              <a:t>Es lo que en este Informe hemos llamado la debilidad del sentido de lo colectivo. La sociedad plantea el informe no hace sentido a las personas ni como recurso ni como horizonte. </a:t>
            </a:r>
          </a:p>
          <a:p>
            <a:pPr defTabSz="924458" fontAlgn="base">
              <a:spcBef>
                <a:spcPct val="30000"/>
              </a:spcBef>
              <a:spcAft>
                <a:spcPct val="0"/>
              </a:spcAft>
              <a:defRPr/>
            </a:pPr>
            <a:endParaRPr lang="es-ES" baseline="0" dirty="0" smtClean="0"/>
          </a:p>
          <a:p>
            <a:pPr fontAlgn="base"/>
            <a:r>
              <a:rPr lang="es-CL" dirty="0"/>
              <a:t>Tal como han planteado anteriores Informes sobre Desarrollo Humano, los procesos de modernización en Chile no han sido acompañados de los recursos sociales para que todas las personas puedan libremente construir sus proyectos de vida. La biografía es para muchos, el resultado de un trabajo individual, desplegado al interior de la familia y al margen o a pesar de la sociedad. La sociedad no hace sentido a los chilenos, ni como recurso, ni como horizonte, plantea el mencionado Informe. Como consecuencia, las personas han aprendido que la responsabilidad del éxito de los proyectos personales reside únicamente en cada uno. Es como si el dicho “ráscate con tus propias uñas”, fuese hoy una profecía </a:t>
            </a:r>
            <a:r>
              <a:rPr lang="es-CL" dirty="0" err="1"/>
              <a:t>autocumplida</a:t>
            </a:r>
            <a:r>
              <a:rPr lang="es-CL" dirty="0"/>
              <a:t>.</a:t>
            </a:r>
          </a:p>
          <a:p>
            <a:pPr fontAlgn="base"/>
            <a:r>
              <a:rPr lang="es-CL" dirty="0"/>
              <a:t>El problema es que así como no es posible generar proyectos políticos a partir de sueños individuales, tampoco es factible aprovechar las oportunidades que representa la politización para Chile, sin antes generar las condiciones para que las personas vislumbren la conexión existente entre sus vidas y la sociedad en que viven. Por ello, en tiempos de la politización, la relación entre lo individual y lo social es un reto para el futuro del país.</a:t>
            </a:r>
          </a:p>
          <a:p>
            <a:pPr defTabSz="924458" fontAlgn="base">
              <a:spcBef>
                <a:spcPct val="30000"/>
              </a:spcBef>
              <a:spcAft>
                <a:spcPct val="0"/>
              </a:spcAft>
              <a:defRPr/>
            </a:pPr>
            <a:endParaRPr lang="es-ES" baseline="0" dirty="0" smtClean="0"/>
          </a:p>
          <a:p>
            <a:pPr eaLnBrk="1" hangingPunct="1"/>
            <a:endParaRPr lang="es-ES" baseline="0" dirty="0" smtClean="0"/>
          </a:p>
        </p:txBody>
      </p:sp>
    </p:spTree>
    <p:extLst>
      <p:ext uri="{BB962C8B-B14F-4D97-AF65-F5344CB8AC3E}">
        <p14:creationId xmlns:p14="http://schemas.microsoft.com/office/powerpoint/2010/main" xmlns="" val="3107513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0B07A08-3B05-409C-8CEA-DD14BB1185D7}" type="datetimeFigureOut">
              <a:rPr lang="es-CL" smtClean="0"/>
              <a:pPr/>
              <a:t>01-12-2016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B9B687A1-5ADC-4392-8DBC-BC3AE6C528A2}" type="slidenum">
              <a:rPr lang="es-CL" smtClean="0"/>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0B07A08-3B05-409C-8CEA-DD14BB1185D7}" type="datetimeFigureOut">
              <a:rPr lang="es-CL" smtClean="0"/>
              <a:pPr/>
              <a:t>01-12-2016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B9B687A1-5ADC-4392-8DBC-BC3AE6C528A2}"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0B07A08-3B05-409C-8CEA-DD14BB1185D7}" type="datetimeFigureOut">
              <a:rPr lang="es-CL" smtClean="0"/>
              <a:pPr/>
              <a:t>01-12-2016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B9B687A1-5ADC-4392-8DBC-BC3AE6C528A2}" type="slidenum">
              <a:rPr lang="es-CL" smtClean="0"/>
              <a:pPr/>
              <a:t>‹Nº›</a:t>
            </a:fld>
            <a:endParaRPr lang="es-C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4" name="6 Rectángulo"/>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9 Rectángulo"/>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0 Rectángulo"/>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7" name="27 Marcador de fecha"/>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s-ES"/>
          </a:p>
        </p:txBody>
      </p:sp>
      <p:sp>
        <p:nvSpPr>
          <p:cNvPr id="10" name="16 Marcador de pie de página"/>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s-ES">
              <a:solidFill>
                <a:srgbClr val="EBDDC3"/>
              </a:solidFill>
            </a:endParaRPr>
          </a:p>
        </p:txBody>
      </p:sp>
      <p:sp>
        <p:nvSpPr>
          <p:cNvPr id="11"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D766140E-BABB-46D3-A5D5-FD97082C195E}" type="slidenum">
              <a:rPr lang="es-ES">
                <a:solidFill>
                  <a:srgbClr val="EBDDC3"/>
                </a:solidFill>
              </a:rPr>
              <a:pPr>
                <a:defRPr/>
              </a:pPr>
              <a:t>‹Nº›</a:t>
            </a:fld>
            <a:endParaRPr lang="es-ES">
              <a:solidFill>
                <a:srgbClr val="EBDDC3"/>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lang="es-ES" smtClean="0"/>
              <a:t>Haga clic para modificar el estilo de título del patrón</a:t>
            </a:r>
            <a:endParaRPr lang="en-US"/>
          </a:p>
        </p:txBody>
      </p:sp>
      <p:sp>
        <p:nvSpPr>
          <p:cNvPr id="8" name="7 Marcador de contenido"/>
          <p:cNvSpPr>
            <a:spLocks noGrp="1"/>
          </p:cNvSpPr>
          <p:nvPr>
            <p:ph sz="quarter" idx="1"/>
          </p:nvPr>
        </p:nvSpPr>
        <p:spPr>
          <a:xfrm>
            <a:off x="612648" y="1600200"/>
            <a:ext cx="8153400" cy="4495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s-ES">
              <a:solidFill>
                <a:srgbClr val="775F55"/>
              </a:solidFill>
            </a:endParaRPr>
          </a:p>
        </p:txBody>
      </p:sp>
      <p:sp>
        <p:nvSpPr>
          <p:cNvPr id="5" name="2 Marcador de pie de página"/>
          <p:cNvSpPr>
            <a:spLocks noGrp="1"/>
          </p:cNvSpPr>
          <p:nvPr>
            <p:ph type="ftr" sz="quarter" idx="11"/>
          </p:nvPr>
        </p:nvSpPr>
        <p:spPr/>
        <p:txBody>
          <a:bodyPr/>
          <a:lstStyle>
            <a:lvl1pPr>
              <a:defRPr/>
            </a:lvl1pPr>
          </a:lstStyle>
          <a:p>
            <a:pPr>
              <a:defRPr/>
            </a:pPr>
            <a:endParaRPr lang="es-ES">
              <a:solidFill>
                <a:srgbClr val="775F55"/>
              </a:solidFill>
            </a:endParaRPr>
          </a:p>
        </p:txBody>
      </p:sp>
      <p:sp>
        <p:nvSpPr>
          <p:cNvPr id="6" name="22 Marcador de número de diapositiva"/>
          <p:cNvSpPr>
            <a:spLocks noGrp="1"/>
          </p:cNvSpPr>
          <p:nvPr>
            <p:ph type="sldNum" sz="quarter" idx="12"/>
          </p:nvPr>
        </p:nvSpPr>
        <p:spPr/>
        <p:txBody>
          <a:bodyPr/>
          <a:lstStyle>
            <a:lvl1pPr>
              <a:defRPr/>
            </a:lvl1pPr>
          </a:lstStyle>
          <a:p>
            <a:pPr>
              <a:defRPr/>
            </a:pPr>
            <a:fld id="{9B13C858-CADF-4E89-8809-B06A52F16003}"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4"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2 Marcador de texto"/>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s-ES" smtClean="0"/>
              <a:t>Haga clic para modificar el estilo de título del patrón</a:t>
            </a:r>
            <a:endParaRPr lang="en-US"/>
          </a:p>
        </p:txBody>
      </p:sp>
      <p:sp>
        <p:nvSpPr>
          <p:cNvPr id="7" name="11 Marcador de fecha"/>
          <p:cNvSpPr>
            <a:spLocks noGrp="1"/>
          </p:cNvSpPr>
          <p:nvPr>
            <p:ph type="dt" sz="half" idx="10"/>
          </p:nvPr>
        </p:nvSpPr>
        <p:spPr/>
        <p:txBody>
          <a:bodyPr/>
          <a:lstStyle>
            <a:lvl1pPr>
              <a:defRPr/>
            </a:lvl1pPr>
          </a:lstStyle>
          <a:p>
            <a:pPr>
              <a:defRPr/>
            </a:pPr>
            <a:endParaRPr lang="es-ES">
              <a:solidFill>
                <a:srgbClr val="775F55"/>
              </a:solidFill>
            </a:endParaRPr>
          </a:p>
        </p:txBody>
      </p:sp>
      <p:sp>
        <p:nvSpPr>
          <p:cNvPr id="8" name="12 Marcador de número de diapositiva"/>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953A60BE-032E-4C17-BEA2-C0DF0D22D181}" type="slidenum">
              <a:rPr lang="es-ES"/>
              <a:pPr>
                <a:defRPr/>
              </a:pPr>
              <a:t>‹Nº›</a:t>
            </a:fld>
            <a:endParaRPr lang="es-ES"/>
          </a:p>
        </p:txBody>
      </p:sp>
      <p:sp>
        <p:nvSpPr>
          <p:cNvPr id="9" name="13 Marcador de pie de página"/>
          <p:cNvSpPr>
            <a:spLocks noGrp="1"/>
          </p:cNvSpPr>
          <p:nvPr>
            <p:ph type="ftr" sz="quarter" idx="12"/>
          </p:nvPr>
        </p:nvSpPr>
        <p:spPr/>
        <p:txBody>
          <a:bodyPr/>
          <a:lstStyle>
            <a:lvl1pPr>
              <a:defRPr/>
            </a:lvl1pPr>
          </a:lstStyle>
          <a:p>
            <a:pPr>
              <a:defRPr/>
            </a:pPr>
            <a:endParaRPr lang="es-ES">
              <a:solidFill>
                <a:srgbClr val="775F55"/>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9" name="8 Marcador de contenido"/>
          <p:cNvSpPr>
            <a:spLocks noGrp="1"/>
          </p:cNvSpPr>
          <p:nvPr>
            <p:ph sz="quarter" idx="1"/>
          </p:nvPr>
        </p:nvSpPr>
        <p:spPr>
          <a:xfrm>
            <a:off x="609600" y="1589567"/>
            <a:ext cx="38862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10 Marcador de contenido"/>
          <p:cNvSpPr>
            <a:spLocks noGrp="1"/>
          </p:cNvSpPr>
          <p:nvPr>
            <p:ph sz="quarter" idx="2"/>
          </p:nvPr>
        </p:nvSpPr>
        <p:spPr>
          <a:xfrm>
            <a:off x="4844901" y="1589567"/>
            <a:ext cx="38862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7 Marcador de fecha"/>
          <p:cNvSpPr>
            <a:spLocks noGrp="1"/>
          </p:cNvSpPr>
          <p:nvPr>
            <p:ph type="dt" sz="half" idx="10"/>
          </p:nvPr>
        </p:nvSpPr>
        <p:spPr/>
        <p:txBody>
          <a:bodyPr rtlCol="0"/>
          <a:lstStyle>
            <a:lvl1pPr>
              <a:defRPr/>
            </a:lvl1pPr>
          </a:lstStyle>
          <a:p>
            <a:pPr>
              <a:defRPr/>
            </a:pPr>
            <a:endParaRPr lang="es-ES">
              <a:solidFill>
                <a:srgbClr val="775F55"/>
              </a:solidFill>
            </a:endParaRPr>
          </a:p>
        </p:txBody>
      </p:sp>
      <p:sp>
        <p:nvSpPr>
          <p:cNvPr id="6" name="9 Marcador de número de diapositiva"/>
          <p:cNvSpPr>
            <a:spLocks noGrp="1"/>
          </p:cNvSpPr>
          <p:nvPr>
            <p:ph type="sldNum" sz="quarter" idx="11"/>
          </p:nvPr>
        </p:nvSpPr>
        <p:spPr/>
        <p:txBody>
          <a:bodyPr rtlCol="0"/>
          <a:lstStyle>
            <a:lvl1pPr>
              <a:defRPr/>
            </a:lvl1pPr>
          </a:lstStyle>
          <a:p>
            <a:pPr>
              <a:defRPr/>
            </a:pPr>
            <a:fld id="{8D7178D3-9101-4008-B030-DA00E5173D89}" type="slidenum">
              <a:rPr lang="es-ES"/>
              <a:pPr>
                <a:defRPr/>
              </a:pPr>
              <a:t>‹Nº›</a:t>
            </a:fld>
            <a:endParaRPr lang="es-ES"/>
          </a:p>
        </p:txBody>
      </p:sp>
      <p:sp>
        <p:nvSpPr>
          <p:cNvPr id="7" name="11 Marcador de pie de página"/>
          <p:cNvSpPr>
            <a:spLocks noGrp="1"/>
          </p:cNvSpPr>
          <p:nvPr>
            <p:ph type="ftr" sz="quarter" idx="12"/>
          </p:nvPr>
        </p:nvSpPr>
        <p:spPr/>
        <p:txBody>
          <a:bodyPr rtlCol="0"/>
          <a:lstStyle>
            <a:lvl1pPr>
              <a:defRPr/>
            </a:lvl1pPr>
          </a:lstStyle>
          <a:p>
            <a:pPr>
              <a:defRPr/>
            </a:pPr>
            <a:endParaRPr lang="es-ES">
              <a:solidFill>
                <a:srgbClr val="775F55"/>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lstStyle>
            <a:lvl1pPr>
              <a:defRPr/>
            </a:lvl1pPr>
          </a:lstStyle>
          <a:p>
            <a:r>
              <a:rPr lang="es-ES" smtClean="0"/>
              <a:t>Haga clic para modificar el estilo de título del patrón</a:t>
            </a:r>
            <a:endParaRPr lang="en-US"/>
          </a:p>
        </p:txBody>
      </p:sp>
      <p:sp>
        <p:nvSpPr>
          <p:cNvPr id="11" name="10 Marcador de contenido"/>
          <p:cNvSpPr>
            <a:spLocks noGrp="1"/>
          </p:cNvSpPr>
          <p:nvPr>
            <p:ph sz="quarter" idx="2"/>
          </p:nvPr>
        </p:nvSpPr>
        <p:spPr>
          <a:xfrm>
            <a:off x="609600" y="2438400"/>
            <a:ext cx="3886200" cy="3581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quarter" idx="4"/>
          </p:nvPr>
        </p:nvSpPr>
        <p:spPr>
          <a:xfrm>
            <a:off x="4800600" y="2438400"/>
            <a:ext cx="3886200" cy="3581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s-ES" smtClean="0"/>
              <a:t>Haga clic para modificar el estilo de texto del patrón</a:t>
            </a:r>
          </a:p>
        </p:txBody>
      </p:sp>
      <p:sp>
        <p:nvSpPr>
          <p:cNvPr id="7" name="9 Marcador de fecha"/>
          <p:cNvSpPr>
            <a:spLocks noGrp="1"/>
          </p:cNvSpPr>
          <p:nvPr>
            <p:ph type="dt" sz="half" idx="10"/>
          </p:nvPr>
        </p:nvSpPr>
        <p:spPr/>
        <p:txBody>
          <a:bodyPr rtlCol="0"/>
          <a:lstStyle>
            <a:lvl1pPr>
              <a:defRPr/>
            </a:lvl1pPr>
          </a:lstStyle>
          <a:p>
            <a:pPr>
              <a:defRPr/>
            </a:pPr>
            <a:endParaRPr lang="es-ES">
              <a:solidFill>
                <a:srgbClr val="775F55"/>
              </a:solidFill>
            </a:endParaRPr>
          </a:p>
        </p:txBody>
      </p:sp>
      <p:sp>
        <p:nvSpPr>
          <p:cNvPr id="8" name="11 Marcador de número de diapositiva"/>
          <p:cNvSpPr>
            <a:spLocks noGrp="1"/>
          </p:cNvSpPr>
          <p:nvPr>
            <p:ph type="sldNum" sz="quarter" idx="11"/>
          </p:nvPr>
        </p:nvSpPr>
        <p:spPr/>
        <p:txBody>
          <a:bodyPr rtlCol="0"/>
          <a:lstStyle>
            <a:lvl1pPr>
              <a:defRPr/>
            </a:lvl1pPr>
          </a:lstStyle>
          <a:p>
            <a:pPr>
              <a:defRPr/>
            </a:pPr>
            <a:fld id="{BB854154-89A2-417A-814C-80B456CA9F61}" type="slidenum">
              <a:rPr lang="es-ES"/>
              <a:pPr>
                <a:defRPr/>
              </a:pPr>
              <a:t>‹Nº›</a:t>
            </a:fld>
            <a:endParaRPr lang="es-ES"/>
          </a:p>
        </p:txBody>
      </p:sp>
      <p:sp>
        <p:nvSpPr>
          <p:cNvPr id="9" name="13 Marcador de pie de página"/>
          <p:cNvSpPr>
            <a:spLocks noGrp="1"/>
          </p:cNvSpPr>
          <p:nvPr>
            <p:ph type="ftr" sz="quarter" idx="12"/>
          </p:nvPr>
        </p:nvSpPr>
        <p:spPr/>
        <p:txBody>
          <a:bodyPr rtlCol="0"/>
          <a:lstStyle>
            <a:lvl1pPr>
              <a:defRPr/>
            </a:lvl1pPr>
          </a:lstStyle>
          <a:p>
            <a:pPr>
              <a:defRPr/>
            </a:pPr>
            <a:endParaRPr lang="es-ES">
              <a:solidFill>
                <a:srgbClr val="775F55"/>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endParaRPr lang="es-ES">
              <a:solidFill>
                <a:srgbClr val="775F55"/>
              </a:solidFill>
            </a:endParaRPr>
          </a:p>
        </p:txBody>
      </p:sp>
      <p:sp>
        <p:nvSpPr>
          <p:cNvPr id="4" name="2 Marcador de pie de página"/>
          <p:cNvSpPr>
            <a:spLocks noGrp="1"/>
          </p:cNvSpPr>
          <p:nvPr>
            <p:ph type="ftr" sz="quarter" idx="11"/>
          </p:nvPr>
        </p:nvSpPr>
        <p:spPr/>
        <p:txBody>
          <a:bodyPr/>
          <a:lstStyle>
            <a:lvl1pPr>
              <a:defRPr/>
            </a:lvl1pPr>
          </a:lstStyle>
          <a:p>
            <a:pPr>
              <a:defRPr/>
            </a:pPr>
            <a:endParaRPr lang="es-ES">
              <a:solidFill>
                <a:srgbClr val="775F55"/>
              </a:solidFill>
            </a:endParaRPr>
          </a:p>
        </p:txBody>
      </p:sp>
      <p:sp>
        <p:nvSpPr>
          <p:cNvPr id="5" name="22 Marcador de número de diapositiva"/>
          <p:cNvSpPr>
            <a:spLocks noGrp="1"/>
          </p:cNvSpPr>
          <p:nvPr>
            <p:ph type="sldNum" sz="quarter" idx="12"/>
          </p:nvPr>
        </p:nvSpPr>
        <p:spPr/>
        <p:txBody>
          <a:bodyPr/>
          <a:lstStyle>
            <a:lvl1pPr>
              <a:defRPr/>
            </a:lvl1pPr>
          </a:lstStyle>
          <a:p>
            <a:pPr>
              <a:defRPr/>
            </a:pPr>
            <a:fld id="{91209A6F-5CBE-48A1-B5AA-81CF10740E0C}" type="slidenum">
              <a:rPr lang="es-ES"/>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defRPr/>
            </a:pPr>
            <a:endParaRPr lang="es-ES">
              <a:solidFill>
                <a:srgbClr val="775F55"/>
              </a:solidFill>
            </a:endParaRPr>
          </a:p>
        </p:txBody>
      </p:sp>
      <p:sp>
        <p:nvSpPr>
          <p:cNvPr id="3" name="2 Marcador de pie de página"/>
          <p:cNvSpPr>
            <a:spLocks noGrp="1"/>
          </p:cNvSpPr>
          <p:nvPr>
            <p:ph type="ftr" sz="quarter" idx="11"/>
          </p:nvPr>
        </p:nvSpPr>
        <p:spPr/>
        <p:txBody>
          <a:bodyPr/>
          <a:lstStyle>
            <a:lvl1pPr>
              <a:defRPr/>
            </a:lvl1pPr>
          </a:lstStyle>
          <a:p>
            <a:pPr>
              <a:defRPr/>
            </a:pPr>
            <a:endParaRPr lang="es-ES">
              <a:solidFill>
                <a:srgbClr val="775F55"/>
              </a:solidFill>
            </a:endParaRPr>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49201E64-0CA6-4D2E-8CE7-0B0B67AB5E51}" type="slidenum">
              <a:rPr lang="es-ES">
                <a:solidFill>
                  <a:srgbClr val="775F55"/>
                </a:solidFill>
              </a:rPr>
              <a:pPr>
                <a:defRPr/>
              </a:pPr>
              <a:t>‹Nº›</a:t>
            </a:fld>
            <a:endParaRPr lang="es-ES">
              <a:solidFill>
                <a:srgbClr val="775F55"/>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lstStyle>
            <a:lvl1pPr algn="l">
              <a:buNone/>
              <a:defRPr sz="4400" b="0"/>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endParaRPr lang="es-ES">
              <a:solidFill>
                <a:srgbClr val="775F55"/>
              </a:solidFill>
            </a:endParaRPr>
          </a:p>
        </p:txBody>
      </p:sp>
      <p:sp>
        <p:nvSpPr>
          <p:cNvPr id="6" name="2 Marcador de pie de página"/>
          <p:cNvSpPr>
            <a:spLocks noGrp="1"/>
          </p:cNvSpPr>
          <p:nvPr>
            <p:ph type="ftr" sz="quarter" idx="11"/>
          </p:nvPr>
        </p:nvSpPr>
        <p:spPr/>
        <p:txBody>
          <a:bodyPr/>
          <a:lstStyle>
            <a:lvl1pPr>
              <a:defRPr/>
            </a:lvl1pPr>
          </a:lstStyle>
          <a:p>
            <a:pPr>
              <a:defRPr/>
            </a:pPr>
            <a:endParaRPr lang="es-ES">
              <a:solidFill>
                <a:srgbClr val="775F55"/>
              </a:solidFill>
            </a:endParaRPr>
          </a:p>
        </p:txBody>
      </p:sp>
      <p:sp>
        <p:nvSpPr>
          <p:cNvPr id="7" name="22 Marcador de número de diapositiva"/>
          <p:cNvSpPr>
            <a:spLocks noGrp="1"/>
          </p:cNvSpPr>
          <p:nvPr>
            <p:ph type="sldNum" sz="quarter" idx="12"/>
          </p:nvPr>
        </p:nvSpPr>
        <p:spPr/>
        <p:txBody>
          <a:bodyPr/>
          <a:lstStyle>
            <a:lvl1pPr>
              <a:defRPr/>
            </a:lvl1pPr>
          </a:lstStyle>
          <a:p>
            <a:pPr>
              <a:defRPr/>
            </a:pPr>
            <a:fld id="{F9251ACB-3106-4177-9EAF-9FC8A6162418}"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0B07A08-3B05-409C-8CEA-DD14BB1185D7}" type="datetimeFigureOut">
              <a:rPr lang="es-CL" smtClean="0"/>
              <a:pPr/>
              <a:t>01-12-2016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B9B687A1-5ADC-4392-8DBC-BC3AE6C528A2}" type="slidenum">
              <a:rPr lang="es-CL" smtClean="0"/>
              <a:pPr/>
              <a:t>‹Nº›</a:t>
            </a:fld>
            <a:endParaRPr lang="es-C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5" name="7 Rectángulo"/>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8 Rectángulo"/>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Rectángulo"/>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10 Rectángulo"/>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s-ES" smtClean="0"/>
              <a:t>Haga clic para modificar el estilo de texto del patrón</a:t>
            </a:r>
          </a:p>
        </p:txBody>
      </p:sp>
      <p:sp>
        <p:nvSpPr>
          <p:cNvPr id="2" name="1 Título"/>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9" name="11 Marcador de fecha"/>
          <p:cNvSpPr>
            <a:spLocks noGrp="1"/>
          </p:cNvSpPr>
          <p:nvPr>
            <p:ph type="dt" sz="half" idx="10"/>
          </p:nvPr>
        </p:nvSpPr>
        <p:spPr>
          <a:xfrm>
            <a:off x="6248400" y="6248400"/>
            <a:ext cx="2667000" cy="365125"/>
          </a:xfrm>
        </p:spPr>
        <p:txBody>
          <a:bodyPr rtlCol="0"/>
          <a:lstStyle>
            <a:lvl1pPr>
              <a:defRPr/>
            </a:lvl1pPr>
          </a:lstStyle>
          <a:p>
            <a:pPr>
              <a:defRPr/>
            </a:pPr>
            <a:endParaRPr lang="es-ES">
              <a:solidFill>
                <a:srgbClr val="775F55"/>
              </a:solidFill>
            </a:endParaRPr>
          </a:p>
        </p:txBody>
      </p:sp>
      <p:sp>
        <p:nvSpPr>
          <p:cNvPr id="10" name="12 Marcador de número de diapositiva"/>
          <p:cNvSpPr>
            <a:spLocks noGrp="1"/>
          </p:cNvSpPr>
          <p:nvPr>
            <p:ph type="sldNum" sz="quarter" idx="11"/>
          </p:nvPr>
        </p:nvSpPr>
        <p:spPr>
          <a:xfrm>
            <a:off x="0" y="4667250"/>
            <a:ext cx="1447800" cy="663575"/>
          </a:xfrm>
        </p:spPr>
        <p:txBody>
          <a:bodyPr rtlCol="0"/>
          <a:lstStyle>
            <a:lvl1pPr>
              <a:defRPr sz="2800"/>
            </a:lvl1pPr>
          </a:lstStyle>
          <a:p>
            <a:pPr>
              <a:defRPr/>
            </a:pPr>
            <a:fld id="{5C51E6C9-28D9-4721-A73F-0B6015BCD6F8}" type="slidenum">
              <a:rPr lang="es-ES"/>
              <a:pPr>
                <a:defRPr/>
              </a:pPr>
              <a:t>‹Nº›</a:t>
            </a:fld>
            <a:endParaRPr lang="es-ES"/>
          </a:p>
        </p:txBody>
      </p:sp>
      <p:sp>
        <p:nvSpPr>
          <p:cNvPr id="11" name="13 Marcador de pie de página"/>
          <p:cNvSpPr>
            <a:spLocks noGrp="1"/>
          </p:cNvSpPr>
          <p:nvPr>
            <p:ph type="ftr" sz="quarter" idx="12"/>
          </p:nvPr>
        </p:nvSpPr>
        <p:spPr>
          <a:xfrm>
            <a:off x="1600200" y="6248400"/>
            <a:ext cx="4572000" cy="365125"/>
          </a:xfrm>
        </p:spPr>
        <p:txBody>
          <a:bodyPr rtlCol="0"/>
          <a:lstStyle>
            <a:lvl1pPr>
              <a:defRPr/>
            </a:lvl1pPr>
          </a:lstStyle>
          <a:p>
            <a:pPr>
              <a:defRPr/>
            </a:pPr>
            <a:endParaRPr lang="es-ES">
              <a:solidFill>
                <a:srgbClr val="775F55"/>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s-ES">
              <a:solidFill>
                <a:srgbClr val="775F55"/>
              </a:solidFill>
            </a:endParaRPr>
          </a:p>
        </p:txBody>
      </p:sp>
      <p:sp>
        <p:nvSpPr>
          <p:cNvPr id="5" name="2 Marcador de pie de página"/>
          <p:cNvSpPr>
            <a:spLocks noGrp="1"/>
          </p:cNvSpPr>
          <p:nvPr>
            <p:ph type="ftr" sz="quarter" idx="11"/>
          </p:nvPr>
        </p:nvSpPr>
        <p:spPr/>
        <p:txBody>
          <a:bodyPr/>
          <a:lstStyle>
            <a:lvl1pPr>
              <a:defRPr/>
            </a:lvl1pPr>
          </a:lstStyle>
          <a:p>
            <a:pPr>
              <a:defRPr/>
            </a:pPr>
            <a:endParaRPr lang="es-ES">
              <a:solidFill>
                <a:srgbClr val="775F55"/>
              </a:solidFill>
            </a:endParaRPr>
          </a:p>
        </p:txBody>
      </p:sp>
      <p:sp>
        <p:nvSpPr>
          <p:cNvPr id="6" name="22 Marcador de número de diapositiva"/>
          <p:cNvSpPr>
            <a:spLocks noGrp="1"/>
          </p:cNvSpPr>
          <p:nvPr>
            <p:ph type="sldNum" sz="quarter" idx="12"/>
          </p:nvPr>
        </p:nvSpPr>
        <p:spPr/>
        <p:txBody>
          <a:bodyPr/>
          <a:lstStyle>
            <a:lvl1pPr>
              <a:defRPr/>
            </a:lvl1pPr>
          </a:lstStyle>
          <a:p>
            <a:pPr>
              <a:defRPr/>
            </a:pPr>
            <a:fld id="{DD4DB4C2-D9ED-4FD4-96E9-077F166B5680}" type="slidenum">
              <a:rPr lang="es-ES"/>
              <a:pPr>
                <a:defRPr/>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4" name="6 Rectángulo"/>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1 Título vertical"/>
          <p:cNvSpPr>
            <a:spLocks noGrp="1"/>
          </p:cNvSpPr>
          <p:nvPr>
            <p:ph type="title" orient="vert"/>
          </p:nvPr>
        </p:nvSpPr>
        <p:spPr>
          <a:xfrm>
            <a:off x="6553200" y="609600"/>
            <a:ext cx="2057400" cy="551656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3 Marcador de fecha"/>
          <p:cNvSpPr>
            <a:spLocks noGrp="1"/>
          </p:cNvSpPr>
          <p:nvPr>
            <p:ph type="dt" sz="half" idx="10"/>
          </p:nvPr>
        </p:nvSpPr>
        <p:spPr>
          <a:xfrm>
            <a:off x="6553200" y="6248400"/>
            <a:ext cx="2209800" cy="365125"/>
          </a:xfrm>
        </p:spPr>
        <p:txBody>
          <a:bodyPr/>
          <a:lstStyle>
            <a:lvl1pPr>
              <a:defRPr/>
            </a:lvl1pPr>
          </a:lstStyle>
          <a:p>
            <a:pPr>
              <a:defRPr/>
            </a:pPr>
            <a:endParaRPr lang="es-ES">
              <a:solidFill>
                <a:srgbClr val="775F55"/>
              </a:solidFill>
            </a:endParaRPr>
          </a:p>
        </p:txBody>
      </p:sp>
      <p:sp>
        <p:nvSpPr>
          <p:cNvPr id="8" name="4 Marcador de pie de página"/>
          <p:cNvSpPr>
            <a:spLocks noGrp="1"/>
          </p:cNvSpPr>
          <p:nvPr>
            <p:ph type="ftr" sz="quarter" idx="11"/>
          </p:nvPr>
        </p:nvSpPr>
        <p:spPr>
          <a:xfrm>
            <a:off x="457200" y="6248400"/>
            <a:ext cx="5573713" cy="365125"/>
          </a:xfrm>
        </p:spPr>
        <p:txBody>
          <a:bodyPr/>
          <a:lstStyle>
            <a:lvl1pPr>
              <a:defRPr/>
            </a:lvl1pPr>
          </a:lstStyle>
          <a:p>
            <a:pPr>
              <a:defRPr/>
            </a:pPr>
            <a:endParaRPr lang="es-ES">
              <a:solidFill>
                <a:srgbClr val="775F55"/>
              </a:solidFill>
            </a:endParaRPr>
          </a:p>
        </p:txBody>
      </p:sp>
      <p:sp>
        <p:nvSpPr>
          <p:cNvPr id="9" name="5 Marcador de número de diapositiva"/>
          <p:cNvSpPr>
            <a:spLocks noGrp="1"/>
          </p:cNvSpPr>
          <p:nvPr>
            <p:ph type="sldNum" sz="quarter" idx="12"/>
          </p:nvPr>
        </p:nvSpPr>
        <p:spPr>
          <a:xfrm rot="5400000">
            <a:off x="5989638" y="144462"/>
            <a:ext cx="533400" cy="244475"/>
          </a:xfrm>
        </p:spPr>
        <p:txBody>
          <a:bodyPr/>
          <a:lstStyle>
            <a:lvl1pPr>
              <a:defRPr/>
            </a:lvl1pPr>
          </a:lstStyle>
          <a:p>
            <a:pPr>
              <a:defRPr/>
            </a:pPr>
            <a:fld id="{1187615E-51EB-4602-B7FF-332176B6F295}" type="slidenum">
              <a:rPr lang="es-ES"/>
              <a:pPr>
                <a:defRPr/>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endParaRPr lang="es-ES">
              <a:solidFill>
                <a:srgbClr val="775F55"/>
              </a:solidFill>
            </a:endParaRPr>
          </a:p>
        </p:txBody>
      </p:sp>
      <p:sp>
        <p:nvSpPr>
          <p:cNvPr id="3" name="2 Marcador de pie de página"/>
          <p:cNvSpPr>
            <a:spLocks noGrp="1"/>
          </p:cNvSpPr>
          <p:nvPr>
            <p:ph type="ftr" sz="quarter" idx="11"/>
          </p:nvPr>
        </p:nvSpPr>
        <p:spPr/>
        <p:txBody>
          <a:bodyPr/>
          <a:lstStyle>
            <a:lvl1pPr>
              <a:defRPr/>
            </a:lvl1pPr>
          </a:lstStyle>
          <a:p>
            <a:pPr>
              <a:defRPr/>
            </a:pPr>
            <a:endParaRPr lang="es-ES">
              <a:solidFill>
                <a:srgbClr val="775F55"/>
              </a:solidFill>
            </a:endParaRPr>
          </a:p>
        </p:txBody>
      </p:sp>
      <p:sp>
        <p:nvSpPr>
          <p:cNvPr id="4" name="22 Marcador de número de diapositiva"/>
          <p:cNvSpPr>
            <a:spLocks noGrp="1"/>
          </p:cNvSpPr>
          <p:nvPr>
            <p:ph type="sldNum" sz="quarter" idx="12"/>
          </p:nvPr>
        </p:nvSpPr>
        <p:spPr/>
        <p:txBody>
          <a:bodyPr/>
          <a:lstStyle>
            <a:lvl1pPr>
              <a:defRPr/>
            </a:lvl1pPr>
          </a:lstStyle>
          <a:p>
            <a:pPr>
              <a:defRPr/>
            </a:pPr>
            <a:fld id="{AD1AE694-A1AF-4531-AE0C-8B5B8D1B2102}" type="slidenum">
              <a:rPr lang="es-ES"/>
              <a:pPr>
                <a:defRPr/>
              </a:pPr>
              <a:t>‹Nº›</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4" name="6 Rectángulo"/>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9 Rectángulo"/>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0 Rectángulo"/>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7" name="27 Marcador de fecha"/>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s-ES"/>
          </a:p>
        </p:txBody>
      </p:sp>
      <p:sp>
        <p:nvSpPr>
          <p:cNvPr id="10" name="16 Marcador de pie de página"/>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s-ES">
              <a:solidFill>
                <a:srgbClr val="EBDDC3"/>
              </a:solidFill>
            </a:endParaRPr>
          </a:p>
        </p:txBody>
      </p:sp>
      <p:sp>
        <p:nvSpPr>
          <p:cNvPr id="11"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D766140E-BABB-46D3-A5D5-FD97082C195E}" type="slidenum">
              <a:rPr lang="es-ES">
                <a:solidFill>
                  <a:srgbClr val="EBDDC3"/>
                </a:solidFill>
              </a:rPr>
              <a:pPr>
                <a:defRPr/>
              </a:pPr>
              <a:t>‹Nº›</a:t>
            </a:fld>
            <a:endParaRPr lang="es-ES">
              <a:solidFill>
                <a:srgbClr val="EBDDC3"/>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lang="es-ES" smtClean="0"/>
              <a:t>Haga clic para modificar el estilo de título del patrón</a:t>
            </a:r>
            <a:endParaRPr lang="en-US"/>
          </a:p>
        </p:txBody>
      </p:sp>
      <p:sp>
        <p:nvSpPr>
          <p:cNvPr id="8" name="7 Marcador de contenido"/>
          <p:cNvSpPr>
            <a:spLocks noGrp="1"/>
          </p:cNvSpPr>
          <p:nvPr>
            <p:ph sz="quarter" idx="1"/>
          </p:nvPr>
        </p:nvSpPr>
        <p:spPr>
          <a:xfrm>
            <a:off x="612648" y="1600200"/>
            <a:ext cx="8153400" cy="4495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s-ES">
              <a:solidFill>
                <a:srgbClr val="775F55"/>
              </a:solidFill>
            </a:endParaRPr>
          </a:p>
        </p:txBody>
      </p:sp>
      <p:sp>
        <p:nvSpPr>
          <p:cNvPr id="5" name="2 Marcador de pie de página"/>
          <p:cNvSpPr>
            <a:spLocks noGrp="1"/>
          </p:cNvSpPr>
          <p:nvPr>
            <p:ph type="ftr" sz="quarter" idx="11"/>
          </p:nvPr>
        </p:nvSpPr>
        <p:spPr/>
        <p:txBody>
          <a:bodyPr/>
          <a:lstStyle>
            <a:lvl1pPr>
              <a:defRPr/>
            </a:lvl1pPr>
          </a:lstStyle>
          <a:p>
            <a:pPr>
              <a:defRPr/>
            </a:pPr>
            <a:endParaRPr lang="es-ES">
              <a:solidFill>
                <a:srgbClr val="775F55"/>
              </a:solidFill>
            </a:endParaRPr>
          </a:p>
        </p:txBody>
      </p:sp>
      <p:sp>
        <p:nvSpPr>
          <p:cNvPr id="6" name="22 Marcador de número de diapositiva"/>
          <p:cNvSpPr>
            <a:spLocks noGrp="1"/>
          </p:cNvSpPr>
          <p:nvPr>
            <p:ph type="sldNum" sz="quarter" idx="12"/>
          </p:nvPr>
        </p:nvSpPr>
        <p:spPr/>
        <p:txBody>
          <a:bodyPr/>
          <a:lstStyle>
            <a:lvl1pPr>
              <a:defRPr/>
            </a:lvl1pPr>
          </a:lstStyle>
          <a:p>
            <a:pPr>
              <a:defRPr/>
            </a:pPr>
            <a:fld id="{9B13C858-CADF-4E89-8809-B06A52F16003}" type="slidenum">
              <a:rPr lang="es-ES"/>
              <a:pPr>
                <a:defRPr/>
              </a:pPr>
              <a:t>‹Nº›</a:t>
            </a:fld>
            <a:endParaRPr lang="es-E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4"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2 Marcador de texto"/>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s-ES" smtClean="0"/>
              <a:t>Haga clic para modificar el estilo de título del patrón</a:t>
            </a:r>
            <a:endParaRPr lang="en-US"/>
          </a:p>
        </p:txBody>
      </p:sp>
      <p:sp>
        <p:nvSpPr>
          <p:cNvPr id="7" name="11 Marcador de fecha"/>
          <p:cNvSpPr>
            <a:spLocks noGrp="1"/>
          </p:cNvSpPr>
          <p:nvPr>
            <p:ph type="dt" sz="half" idx="10"/>
          </p:nvPr>
        </p:nvSpPr>
        <p:spPr/>
        <p:txBody>
          <a:bodyPr/>
          <a:lstStyle>
            <a:lvl1pPr>
              <a:defRPr/>
            </a:lvl1pPr>
          </a:lstStyle>
          <a:p>
            <a:pPr>
              <a:defRPr/>
            </a:pPr>
            <a:endParaRPr lang="es-ES">
              <a:solidFill>
                <a:srgbClr val="775F55"/>
              </a:solidFill>
            </a:endParaRPr>
          </a:p>
        </p:txBody>
      </p:sp>
      <p:sp>
        <p:nvSpPr>
          <p:cNvPr id="8" name="12 Marcador de número de diapositiva"/>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953A60BE-032E-4C17-BEA2-C0DF0D22D181}" type="slidenum">
              <a:rPr lang="es-ES"/>
              <a:pPr>
                <a:defRPr/>
              </a:pPr>
              <a:t>‹Nº›</a:t>
            </a:fld>
            <a:endParaRPr lang="es-ES"/>
          </a:p>
        </p:txBody>
      </p:sp>
      <p:sp>
        <p:nvSpPr>
          <p:cNvPr id="9" name="13 Marcador de pie de página"/>
          <p:cNvSpPr>
            <a:spLocks noGrp="1"/>
          </p:cNvSpPr>
          <p:nvPr>
            <p:ph type="ftr" sz="quarter" idx="12"/>
          </p:nvPr>
        </p:nvSpPr>
        <p:spPr/>
        <p:txBody>
          <a:bodyPr/>
          <a:lstStyle>
            <a:lvl1pPr>
              <a:defRPr/>
            </a:lvl1pPr>
          </a:lstStyle>
          <a:p>
            <a:pPr>
              <a:defRPr/>
            </a:pPr>
            <a:endParaRPr lang="es-ES">
              <a:solidFill>
                <a:srgbClr val="775F55"/>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9" name="8 Marcador de contenido"/>
          <p:cNvSpPr>
            <a:spLocks noGrp="1"/>
          </p:cNvSpPr>
          <p:nvPr>
            <p:ph sz="quarter" idx="1"/>
          </p:nvPr>
        </p:nvSpPr>
        <p:spPr>
          <a:xfrm>
            <a:off x="609600" y="1589567"/>
            <a:ext cx="38862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10 Marcador de contenido"/>
          <p:cNvSpPr>
            <a:spLocks noGrp="1"/>
          </p:cNvSpPr>
          <p:nvPr>
            <p:ph sz="quarter" idx="2"/>
          </p:nvPr>
        </p:nvSpPr>
        <p:spPr>
          <a:xfrm>
            <a:off x="4844901" y="1589567"/>
            <a:ext cx="38862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7 Marcador de fecha"/>
          <p:cNvSpPr>
            <a:spLocks noGrp="1"/>
          </p:cNvSpPr>
          <p:nvPr>
            <p:ph type="dt" sz="half" idx="10"/>
          </p:nvPr>
        </p:nvSpPr>
        <p:spPr/>
        <p:txBody>
          <a:bodyPr rtlCol="0"/>
          <a:lstStyle>
            <a:lvl1pPr>
              <a:defRPr/>
            </a:lvl1pPr>
          </a:lstStyle>
          <a:p>
            <a:pPr>
              <a:defRPr/>
            </a:pPr>
            <a:endParaRPr lang="es-ES">
              <a:solidFill>
                <a:srgbClr val="775F55"/>
              </a:solidFill>
            </a:endParaRPr>
          </a:p>
        </p:txBody>
      </p:sp>
      <p:sp>
        <p:nvSpPr>
          <p:cNvPr id="6" name="9 Marcador de número de diapositiva"/>
          <p:cNvSpPr>
            <a:spLocks noGrp="1"/>
          </p:cNvSpPr>
          <p:nvPr>
            <p:ph type="sldNum" sz="quarter" idx="11"/>
          </p:nvPr>
        </p:nvSpPr>
        <p:spPr/>
        <p:txBody>
          <a:bodyPr rtlCol="0"/>
          <a:lstStyle>
            <a:lvl1pPr>
              <a:defRPr/>
            </a:lvl1pPr>
          </a:lstStyle>
          <a:p>
            <a:pPr>
              <a:defRPr/>
            </a:pPr>
            <a:fld id="{8D7178D3-9101-4008-B030-DA00E5173D89}" type="slidenum">
              <a:rPr lang="es-ES"/>
              <a:pPr>
                <a:defRPr/>
              </a:pPr>
              <a:t>‹Nº›</a:t>
            </a:fld>
            <a:endParaRPr lang="es-ES"/>
          </a:p>
        </p:txBody>
      </p:sp>
      <p:sp>
        <p:nvSpPr>
          <p:cNvPr id="7" name="11 Marcador de pie de página"/>
          <p:cNvSpPr>
            <a:spLocks noGrp="1"/>
          </p:cNvSpPr>
          <p:nvPr>
            <p:ph type="ftr" sz="quarter" idx="12"/>
          </p:nvPr>
        </p:nvSpPr>
        <p:spPr/>
        <p:txBody>
          <a:bodyPr rtlCol="0"/>
          <a:lstStyle>
            <a:lvl1pPr>
              <a:defRPr/>
            </a:lvl1pPr>
          </a:lstStyle>
          <a:p>
            <a:pPr>
              <a:defRPr/>
            </a:pPr>
            <a:endParaRPr lang="es-ES">
              <a:solidFill>
                <a:srgbClr val="775F55"/>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lstStyle>
            <a:lvl1pPr>
              <a:defRPr/>
            </a:lvl1pPr>
          </a:lstStyle>
          <a:p>
            <a:r>
              <a:rPr lang="es-ES" smtClean="0"/>
              <a:t>Haga clic para modificar el estilo de título del patrón</a:t>
            </a:r>
            <a:endParaRPr lang="en-US"/>
          </a:p>
        </p:txBody>
      </p:sp>
      <p:sp>
        <p:nvSpPr>
          <p:cNvPr id="11" name="10 Marcador de contenido"/>
          <p:cNvSpPr>
            <a:spLocks noGrp="1"/>
          </p:cNvSpPr>
          <p:nvPr>
            <p:ph sz="quarter" idx="2"/>
          </p:nvPr>
        </p:nvSpPr>
        <p:spPr>
          <a:xfrm>
            <a:off x="609600" y="2438400"/>
            <a:ext cx="3886200" cy="3581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quarter" idx="4"/>
          </p:nvPr>
        </p:nvSpPr>
        <p:spPr>
          <a:xfrm>
            <a:off x="4800600" y="2438400"/>
            <a:ext cx="3886200" cy="3581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s-ES" smtClean="0"/>
              <a:t>Haga clic para modificar el estilo de texto del patrón</a:t>
            </a:r>
          </a:p>
        </p:txBody>
      </p:sp>
      <p:sp>
        <p:nvSpPr>
          <p:cNvPr id="7" name="9 Marcador de fecha"/>
          <p:cNvSpPr>
            <a:spLocks noGrp="1"/>
          </p:cNvSpPr>
          <p:nvPr>
            <p:ph type="dt" sz="half" idx="10"/>
          </p:nvPr>
        </p:nvSpPr>
        <p:spPr/>
        <p:txBody>
          <a:bodyPr rtlCol="0"/>
          <a:lstStyle>
            <a:lvl1pPr>
              <a:defRPr/>
            </a:lvl1pPr>
          </a:lstStyle>
          <a:p>
            <a:pPr>
              <a:defRPr/>
            </a:pPr>
            <a:endParaRPr lang="es-ES">
              <a:solidFill>
                <a:srgbClr val="775F55"/>
              </a:solidFill>
            </a:endParaRPr>
          </a:p>
        </p:txBody>
      </p:sp>
      <p:sp>
        <p:nvSpPr>
          <p:cNvPr id="8" name="11 Marcador de número de diapositiva"/>
          <p:cNvSpPr>
            <a:spLocks noGrp="1"/>
          </p:cNvSpPr>
          <p:nvPr>
            <p:ph type="sldNum" sz="quarter" idx="11"/>
          </p:nvPr>
        </p:nvSpPr>
        <p:spPr/>
        <p:txBody>
          <a:bodyPr rtlCol="0"/>
          <a:lstStyle>
            <a:lvl1pPr>
              <a:defRPr/>
            </a:lvl1pPr>
          </a:lstStyle>
          <a:p>
            <a:pPr>
              <a:defRPr/>
            </a:pPr>
            <a:fld id="{BB854154-89A2-417A-814C-80B456CA9F61}" type="slidenum">
              <a:rPr lang="es-ES"/>
              <a:pPr>
                <a:defRPr/>
              </a:pPr>
              <a:t>‹Nº›</a:t>
            </a:fld>
            <a:endParaRPr lang="es-ES"/>
          </a:p>
        </p:txBody>
      </p:sp>
      <p:sp>
        <p:nvSpPr>
          <p:cNvPr id="9" name="13 Marcador de pie de página"/>
          <p:cNvSpPr>
            <a:spLocks noGrp="1"/>
          </p:cNvSpPr>
          <p:nvPr>
            <p:ph type="ftr" sz="quarter" idx="12"/>
          </p:nvPr>
        </p:nvSpPr>
        <p:spPr/>
        <p:txBody>
          <a:bodyPr rtlCol="0"/>
          <a:lstStyle>
            <a:lvl1pPr>
              <a:defRPr/>
            </a:lvl1pPr>
          </a:lstStyle>
          <a:p>
            <a:pPr>
              <a:defRPr/>
            </a:pPr>
            <a:endParaRPr lang="es-ES">
              <a:solidFill>
                <a:srgbClr val="775F55"/>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endParaRPr lang="es-ES">
              <a:solidFill>
                <a:srgbClr val="775F55"/>
              </a:solidFill>
            </a:endParaRPr>
          </a:p>
        </p:txBody>
      </p:sp>
      <p:sp>
        <p:nvSpPr>
          <p:cNvPr id="4" name="2 Marcador de pie de página"/>
          <p:cNvSpPr>
            <a:spLocks noGrp="1"/>
          </p:cNvSpPr>
          <p:nvPr>
            <p:ph type="ftr" sz="quarter" idx="11"/>
          </p:nvPr>
        </p:nvSpPr>
        <p:spPr/>
        <p:txBody>
          <a:bodyPr/>
          <a:lstStyle>
            <a:lvl1pPr>
              <a:defRPr/>
            </a:lvl1pPr>
          </a:lstStyle>
          <a:p>
            <a:pPr>
              <a:defRPr/>
            </a:pPr>
            <a:endParaRPr lang="es-ES">
              <a:solidFill>
                <a:srgbClr val="775F55"/>
              </a:solidFill>
            </a:endParaRPr>
          </a:p>
        </p:txBody>
      </p:sp>
      <p:sp>
        <p:nvSpPr>
          <p:cNvPr id="5" name="22 Marcador de número de diapositiva"/>
          <p:cNvSpPr>
            <a:spLocks noGrp="1"/>
          </p:cNvSpPr>
          <p:nvPr>
            <p:ph type="sldNum" sz="quarter" idx="12"/>
          </p:nvPr>
        </p:nvSpPr>
        <p:spPr/>
        <p:txBody>
          <a:bodyPr/>
          <a:lstStyle>
            <a:lvl1pPr>
              <a:defRPr/>
            </a:lvl1pPr>
          </a:lstStyle>
          <a:p>
            <a:pPr>
              <a:defRPr/>
            </a:pPr>
            <a:fld id="{91209A6F-5CBE-48A1-B5AA-81CF10740E0C}"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0B07A08-3B05-409C-8CEA-DD14BB1185D7}" type="datetimeFigureOut">
              <a:rPr lang="es-CL" smtClean="0"/>
              <a:pPr/>
              <a:t>01-12-2016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B9B687A1-5ADC-4392-8DBC-BC3AE6C528A2}" type="slidenum">
              <a:rPr lang="es-CL" smtClean="0"/>
              <a:pPr/>
              <a:t>‹Nº›</a:t>
            </a:fld>
            <a:endParaRPr lang="es-C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defRPr/>
            </a:pPr>
            <a:endParaRPr lang="es-ES">
              <a:solidFill>
                <a:srgbClr val="775F55"/>
              </a:solidFill>
            </a:endParaRPr>
          </a:p>
        </p:txBody>
      </p:sp>
      <p:sp>
        <p:nvSpPr>
          <p:cNvPr id="3" name="2 Marcador de pie de página"/>
          <p:cNvSpPr>
            <a:spLocks noGrp="1"/>
          </p:cNvSpPr>
          <p:nvPr>
            <p:ph type="ftr" sz="quarter" idx="11"/>
          </p:nvPr>
        </p:nvSpPr>
        <p:spPr/>
        <p:txBody>
          <a:bodyPr/>
          <a:lstStyle>
            <a:lvl1pPr>
              <a:defRPr/>
            </a:lvl1pPr>
          </a:lstStyle>
          <a:p>
            <a:pPr>
              <a:defRPr/>
            </a:pPr>
            <a:endParaRPr lang="es-ES">
              <a:solidFill>
                <a:srgbClr val="775F55"/>
              </a:solidFill>
            </a:endParaRPr>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49201E64-0CA6-4D2E-8CE7-0B0B67AB5E51}" type="slidenum">
              <a:rPr lang="es-ES">
                <a:solidFill>
                  <a:srgbClr val="775F55"/>
                </a:solidFill>
              </a:rPr>
              <a:pPr>
                <a:defRPr/>
              </a:pPr>
              <a:t>‹Nº›</a:t>
            </a:fld>
            <a:endParaRPr lang="es-ES">
              <a:solidFill>
                <a:srgbClr val="775F55"/>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lstStyle>
            <a:lvl1pPr algn="l">
              <a:buNone/>
              <a:defRPr sz="4400" b="0"/>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endParaRPr lang="es-ES">
              <a:solidFill>
                <a:srgbClr val="775F55"/>
              </a:solidFill>
            </a:endParaRPr>
          </a:p>
        </p:txBody>
      </p:sp>
      <p:sp>
        <p:nvSpPr>
          <p:cNvPr id="6" name="2 Marcador de pie de página"/>
          <p:cNvSpPr>
            <a:spLocks noGrp="1"/>
          </p:cNvSpPr>
          <p:nvPr>
            <p:ph type="ftr" sz="quarter" idx="11"/>
          </p:nvPr>
        </p:nvSpPr>
        <p:spPr/>
        <p:txBody>
          <a:bodyPr/>
          <a:lstStyle>
            <a:lvl1pPr>
              <a:defRPr/>
            </a:lvl1pPr>
          </a:lstStyle>
          <a:p>
            <a:pPr>
              <a:defRPr/>
            </a:pPr>
            <a:endParaRPr lang="es-ES">
              <a:solidFill>
                <a:srgbClr val="775F55"/>
              </a:solidFill>
            </a:endParaRPr>
          </a:p>
        </p:txBody>
      </p:sp>
      <p:sp>
        <p:nvSpPr>
          <p:cNvPr id="7" name="22 Marcador de número de diapositiva"/>
          <p:cNvSpPr>
            <a:spLocks noGrp="1"/>
          </p:cNvSpPr>
          <p:nvPr>
            <p:ph type="sldNum" sz="quarter" idx="12"/>
          </p:nvPr>
        </p:nvSpPr>
        <p:spPr/>
        <p:txBody>
          <a:bodyPr/>
          <a:lstStyle>
            <a:lvl1pPr>
              <a:defRPr/>
            </a:lvl1pPr>
          </a:lstStyle>
          <a:p>
            <a:pPr>
              <a:defRPr/>
            </a:pPr>
            <a:fld id="{F9251ACB-3106-4177-9EAF-9FC8A6162418}" type="slidenum">
              <a:rPr lang="es-ES"/>
              <a:pPr>
                <a:defRPr/>
              </a:pPr>
              <a:t>‹Nº›</a:t>
            </a:fld>
            <a:endParaRPr lang="es-E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5" name="7 Rectángulo"/>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8 Rectángulo"/>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Rectángulo"/>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10 Rectángulo"/>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s-ES" smtClean="0"/>
              <a:t>Haga clic para modificar el estilo de texto del patrón</a:t>
            </a:r>
          </a:p>
        </p:txBody>
      </p:sp>
      <p:sp>
        <p:nvSpPr>
          <p:cNvPr id="2" name="1 Título"/>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9" name="11 Marcador de fecha"/>
          <p:cNvSpPr>
            <a:spLocks noGrp="1"/>
          </p:cNvSpPr>
          <p:nvPr>
            <p:ph type="dt" sz="half" idx="10"/>
          </p:nvPr>
        </p:nvSpPr>
        <p:spPr>
          <a:xfrm>
            <a:off x="6248400" y="6248400"/>
            <a:ext cx="2667000" cy="365125"/>
          </a:xfrm>
        </p:spPr>
        <p:txBody>
          <a:bodyPr rtlCol="0"/>
          <a:lstStyle>
            <a:lvl1pPr>
              <a:defRPr/>
            </a:lvl1pPr>
          </a:lstStyle>
          <a:p>
            <a:pPr>
              <a:defRPr/>
            </a:pPr>
            <a:endParaRPr lang="es-ES">
              <a:solidFill>
                <a:srgbClr val="775F55"/>
              </a:solidFill>
            </a:endParaRPr>
          </a:p>
        </p:txBody>
      </p:sp>
      <p:sp>
        <p:nvSpPr>
          <p:cNvPr id="10" name="12 Marcador de número de diapositiva"/>
          <p:cNvSpPr>
            <a:spLocks noGrp="1"/>
          </p:cNvSpPr>
          <p:nvPr>
            <p:ph type="sldNum" sz="quarter" idx="11"/>
          </p:nvPr>
        </p:nvSpPr>
        <p:spPr>
          <a:xfrm>
            <a:off x="0" y="4667250"/>
            <a:ext cx="1447800" cy="663575"/>
          </a:xfrm>
        </p:spPr>
        <p:txBody>
          <a:bodyPr rtlCol="0"/>
          <a:lstStyle>
            <a:lvl1pPr>
              <a:defRPr sz="2800"/>
            </a:lvl1pPr>
          </a:lstStyle>
          <a:p>
            <a:pPr>
              <a:defRPr/>
            </a:pPr>
            <a:fld id="{5C51E6C9-28D9-4721-A73F-0B6015BCD6F8}" type="slidenum">
              <a:rPr lang="es-ES"/>
              <a:pPr>
                <a:defRPr/>
              </a:pPr>
              <a:t>‹Nº›</a:t>
            </a:fld>
            <a:endParaRPr lang="es-ES"/>
          </a:p>
        </p:txBody>
      </p:sp>
      <p:sp>
        <p:nvSpPr>
          <p:cNvPr id="11" name="13 Marcador de pie de página"/>
          <p:cNvSpPr>
            <a:spLocks noGrp="1"/>
          </p:cNvSpPr>
          <p:nvPr>
            <p:ph type="ftr" sz="quarter" idx="12"/>
          </p:nvPr>
        </p:nvSpPr>
        <p:spPr>
          <a:xfrm>
            <a:off x="1600200" y="6248400"/>
            <a:ext cx="4572000" cy="365125"/>
          </a:xfrm>
        </p:spPr>
        <p:txBody>
          <a:bodyPr rtlCol="0"/>
          <a:lstStyle>
            <a:lvl1pPr>
              <a:defRPr/>
            </a:lvl1pPr>
          </a:lstStyle>
          <a:p>
            <a:pPr>
              <a:defRPr/>
            </a:pPr>
            <a:endParaRPr lang="es-ES">
              <a:solidFill>
                <a:srgbClr val="775F55"/>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s-ES">
              <a:solidFill>
                <a:srgbClr val="775F55"/>
              </a:solidFill>
            </a:endParaRPr>
          </a:p>
        </p:txBody>
      </p:sp>
      <p:sp>
        <p:nvSpPr>
          <p:cNvPr id="5" name="2 Marcador de pie de página"/>
          <p:cNvSpPr>
            <a:spLocks noGrp="1"/>
          </p:cNvSpPr>
          <p:nvPr>
            <p:ph type="ftr" sz="quarter" idx="11"/>
          </p:nvPr>
        </p:nvSpPr>
        <p:spPr/>
        <p:txBody>
          <a:bodyPr/>
          <a:lstStyle>
            <a:lvl1pPr>
              <a:defRPr/>
            </a:lvl1pPr>
          </a:lstStyle>
          <a:p>
            <a:pPr>
              <a:defRPr/>
            </a:pPr>
            <a:endParaRPr lang="es-ES">
              <a:solidFill>
                <a:srgbClr val="775F55"/>
              </a:solidFill>
            </a:endParaRPr>
          </a:p>
        </p:txBody>
      </p:sp>
      <p:sp>
        <p:nvSpPr>
          <p:cNvPr id="6" name="22 Marcador de número de diapositiva"/>
          <p:cNvSpPr>
            <a:spLocks noGrp="1"/>
          </p:cNvSpPr>
          <p:nvPr>
            <p:ph type="sldNum" sz="quarter" idx="12"/>
          </p:nvPr>
        </p:nvSpPr>
        <p:spPr/>
        <p:txBody>
          <a:bodyPr/>
          <a:lstStyle>
            <a:lvl1pPr>
              <a:defRPr/>
            </a:lvl1pPr>
          </a:lstStyle>
          <a:p>
            <a:pPr>
              <a:defRPr/>
            </a:pPr>
            <a:fld id="{DD4DB4C2-D9ED-4FD4-96E9-077F166B5680}" type="slidenum">
              <a:rPr lang="es-ES"/>
              <a:pPr>
                <a:defRPr/>
              </a:pPr>
              <a:t>‹Nº›</a:t>
            </a:fld>
            <a:endParaRPr lang="es-E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4" name="6 Rectángulo"/>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1 Título vertical"/>
          <p:cNvSpPr>
            <a:spLocks noGrp="1"/>
          </p:cNvSpPr>
          <p:nvPr>
            <p:ph type="title" orient="vert"/>
          </p:nvPr>
        </p:nvSpPr>
        <p:spPr>
          <a:xfrm>
            <a:off x="6553200" y="609600"/>
            <a:ext cx="2057400" cy="551656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3 Marcador de fecha"/>
          <p:cNvSpPr>
            <a:spLocks noGrp="1"/>
          </p:cNvSpPr>
          <p:nvPr>
            <p:ph type="dt" sz="half" idx="10"/>
          </p:nvPr>
        </p:nvSpPr>
        <p:spPr>
          <a:xfrm>
            <a:off x="6553200" y="6248400"/>
            <a:ext cx="2209800" cy="365125"/>
          </a:xfrm>
        </p:spPr>
        <p:txBody>
          <a:bodyPr/>
          <a:lstStyle>
            <a:lvl1pPr>
              <a:defRPr/>
            </a:lvl1pPr>
          </a:lstStyle>
          <a:p>
            <a:pPr>
              <a:defRPr/>
            </a:pPr>
            <a:endParaRPr lang="es-ES">
              <a:solidFill>
                <a:srgbClr val="775F55"/>
              </a:solidFill>
            </a:endParaRPr>
          </a:p>
        </p:txBody>
      </p:sp>
      <p:sp>
        <p:nvSpPr>
          <p:cNvPr id="8" name="4 Marcador de pie de página"/>
          <p:cNvSpPr>
            <a:spLocks noGrp="1"/>
          </p:cNvSpPr>
          <p:nvPr>
            <p:ph type="ftr" sz="quarter" idx="11"/>
          </p:nvPr>
        </p:nvSpPr>
        <p:spPr>
          <a:xfrm>
            <a:off x="457200" y="6248400"/>
            <a:ext cx="5573713" cy="365125"/>
          </a:xfrm>
        </p:spPr>
        <p:txBody>
          <a:bodyPr/>
          <a:lstStyle>
            <a:lvl1pPr>
              <a:defRPr/>
            </a:lvl1pPr>
          </a:lstStyle>
          <a:p>
            <a:pPr>
              <a:defRPr/>
            </a:pPr>
            <a:endParaRPr lang="es-ES">
              <a:solidFill>
                <a:srgbClr val="775F55"/>
              </a:solidFill>
            </a:endParaRPr>
          </a:p>
        </p:txBody>
      </p:sp>
      <p:sp>
        <p:nvSpPr>
          <p:cNvPr id="9" name="5 Marcador de número de diapositiva"/>
          <p:cNvSpPr>
            <a:spLocks noGrp="1"/>
          </p:cNvSpPr>
          <p:nvPr>
            <p:ph type="sldNum" sz="quarter" idx="12"/>
          </p:nvPr>
        </p:nvSpPr>
        <p:spPr>
          <a:xfrm rot="5400000">
            <a:off x="5989638" y="144462"/>
            <a:ext cx="533400" cy="244475"/>
          </a:xfrm>
        </p:spPr>
        <p:txBody>
          <a:bodyPr/>
          <a:lstStyle>
            <a:lvl1pPr>
              <a:defRPr/>
            </a:lvl1pPr>
          </a:lstStyle>
          <a:p>
            <a:pPr>
              <a:defRPr/>
            </a:pPr>
            <a:fld id="{1187615E-51EB-4602-B7FF-332176B6F295}" type="slidenum">
              <a:rPr lang="es-ES"/>
              <a:pPr>
                <a:defRPr/>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endParaRPr lang="es-ES">
              <a:solidFill>
                <a:srgbClr val="775F55"/>
              </a:solidFill>
            </a:endParaRPr>
          </a:p>
        </p:txBody>
      </p:sp>
      <p:sp>
        <p:nvSpPr>
          <p:cNvPr id="3" name="2 Marcador de pie de página"/>
          <p:cNvSpPr>
            <a:spLocks noGrp="1"/>
          </p:cNvSpPr>
          <p:nvPr>
            <p:ph type="ftr" sz="quarter" idx="11"/>
          </p:nvPr>
        </p:nvSpPr>
        <p:spPr/>
        <p:txBody>
          <a:bodyPr/>
          <a:lstStyle>
            <a:lvl1pPr>
              <a:defRPr/>
            </a:lvl1pPr>
          </a:lstStyle>
          <a:p>
            <a:pPr>
              <a:defRPr/>
            </a:pPr>
            <a:endParaRPr lang="es-ES">
              <a:solidFill>
                <a:srgbClr val="775F55"/>
              </a:solidFill>
            </a:endParaRPr>
          </a:p>
        </p:txBody>
      </p:sp>
      <p:sp>
        <p:nvSpPr>
          <p:cNvPr id="4" name="22 Marcador de número de diapositiva"/>
          <p:cNvSpPr>
            <a:spLocks noGrp="1"/>
          </p:cNvSpPr>
          <p:nvPr>
            <p:ph type="sldNum" sz="quarter" idx="12"/>
          </p:nvPr>
        </p:nvSpPr>
        <p:spPr/>
        <p:txBody>
          <a:bodyPr/>
          <a:lstStyle>
            <a:lvl1pPr>
              <a:defRPr/>
            </a:lvl1pPr>
          </a:lstStyle>
          <a:p>
            <a:pPr>
              <a:defRPr/>
            </a:pPr>
            <a:fld id="{AD1AE694-A1AF-4531-AE0C-8B5B8D1B2102}"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0B07A08-3B05-409C-8CEA-DD14BB1185D7}" type="datetimeFigureOut">
              <a:rPr lang="es-CL" smtClean="0"/>
              <a:pPr/>
              <a:t>01-12-2016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B9B687A1-5ADC-4392-8DBC-BC3AE6C528A2}" type="slidenum">
              <a:rPr lang="es-CL" smtClean="0"/>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0B07A08-3B05-409C-8CEA-DD14BB1185D7}" type="datetimeFigureOut">
              <a:rPr lang="es-CL" smtClean="0"/>
              <a:pPr/>
              <a:t>01-12-2016</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B9B687A1-5ADC-4392-8DBC-BC3AE6C528A2}" type="slidenum">
              <a:rPr lang="es-CL" smtClean="0"/>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0B07A08-3B05-409C-8CEA-DD14BB1185D7}" type="datetimeFigureOut">
              <a:rPr lang="es-CL" smtClean="0"/>
              <a:pPr/>
              <a:t>01-12-2016</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B9B687A1-5ADC-4392-8DBC-BC3AE6C528A2}"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0B07A08-3B05-409C-8CEA-DD14BB1185D7}" type="datetimeFigureOut">
              <a:rPr lang="es-CL" smtClean="0"/>
              <a:pPr/>
              <a:t>01-12-2016</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B9B687A1-5ADC-4392-8DBC-BC3AE6C528A2}"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0B07A08-3B05-409C-8CEA-DD14BB1185D7}" type="datetimeFigureOut">
              <a:rPr lang="es-CL" smtClean="0"/>
              <a:pPr/>
              <a:t>01-12-2016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B9B687A1-5ADC-4392-8DBC-BC3AE6C528A2}" type="slidenum">
              <a:rPr lang="es-CL" smtClean="0"/>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0B07A08-3B05-409C-8CEA-DD14BB1185D7}" type="datetimeFigureOut">
              <a:rPr lang="es-CL" smtClean="0"/>
              <a:pPr/>
              <a:t>01-12-2016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B9B687A1-5ADC-4392-8DBC-BC3AE6C528A2}" type="slidenum">
              <a:rPr lang="es-CL" smtClean="0"/>
              <a:pPr/>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B07A08-3B05-409C-8CEA-DD14BB1185D7}" type="datetimeFigureOut">
              <a:rPr lang="es-CL" smtClean="0"/>
              <a:pPr/>
              <a:t>01-12-2016</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B687A1-5ADC-4392-8DBC-BC3AE6C528A2}"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21 Marcador de título"/>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12 Marcador de texto"/>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base">
              <a:spcBef>
                <a:spcPct val="0"/>
              </a:spcBef>
              <a:spcAft>
                <a:spcPct val="0"/>
              </a:spcAft>
              <a:defRPr/>
            </a:pPr>
            <a:endParaRPr lang="es-ES">
              <a:solidFill>
                <a:srgbClr val="775F55"/>
              </a:solidFill>
              <a:latin typeface="Arial" charset="0"/>
              <a:cs typeface="Arial" charset="0"/>
            </a:endParaRPr>
          </a:p>
        </p:txBody>
      </p:sp>
      <p:sp>
        <p:nvSpPr>
          <p:cNvPr id="3" name="2 Marcador de pie de página"/>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fontAlgn="base">
              <a:spcBef>
                <a:spcPct val="0"/>
              </a:spcBef>
              <a:spcAft>
                <a:spcPct val="0"/>
              </a:spcAft>
              <a:defRPr/>
            </a:pPr>
            <a:endParaRPr lang="es-ES">
              <a:solidFill>
                <a:srgbClr val="775F55"/>
              </a:solidFill>
              <a:latin typeface="Arial" charset="0"/>
              <a:cs typeface="Arial" charset="0"/>
            </a:endParaRPr>
          </a:p>
        </p:txBody>
      </p:sp>
      <p:sp>
        <p:nvSpPr>
          <p:cNvPr id="7" name="6 Rectángulo"/>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7 Rectángulo"/>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8 Rectángulo"/>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22 Marcador de número de diapositiva"/>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base">
              <a:spcBef>
                <a:spcPct val="0"/>
              </a:spcBef>
              <a:spcAft>
                <a:spcPct val="0"/>
              </a:spcAft>
              <a:defRPr/>
            </a:pPr>
            <a:fld id="{3F098447-1312-4BD9-BEE7-45DDEFE2602E}" type="slidenum">
              <a:rPr lang="es-ES">
                <a:latin typeface="Arial" charset="0"/>
                <a:cs typeface="Arial" charset="0"/>
              </a:rPr>
              <a:pPr fontAlgn="base">
                <a:spcBef>
                  <a:spcPct val="0"/>
                </a:spcBef>
                <a:spcAft>
                  <a:spcPct val="0"/>
                </a:spcAft>
                <a:defRPr/>
              </a:pPr>
              <a:t>‹Nº›</a:t>
            </a:fld>
            <a:endParaRPr lang="es-ES">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21 Marcador de título"/>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12 Marcador de texto"/>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base">
              <a:spcBef>
                <a:spcPct val="0"/>
              </a:spcBef>
              <a:spcAft>
                <a:spcPct val="0"/>
              </a:spcAft>
              <a:defRPr/>
            </a:pPr>
            <a:endParaRPr lang="es-ES">
              <a:solidFill>
                <a:srgbClr val="775F55"/>
              </a:solidFill>
              <a:latin typeface="Arial" charset="0"/>
              <a:cs typeface="Arial" charset="0"/>
            </a:endParaRPr>
          </a:p>
        </p:txBody>
      </p:sp>
      <p:sp>
        <p:nvSpPr>
          <p:cNvPr id="3" name="2 Marcador de pie de página"/>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fontAlgn="base">
              <a:spcBef>
                <a:spcPct val="0"/>
              </a:spcBef>
              <a:spcAft>
                <a:spcPct val="0"/>
              </a:spcAft>
              <a:defRPr/>
            </a:pPr>
            <a:endParaRPr lang="es-ES">
              <a:solidFill>
                <a:srgbClr val="775F55"/>
              </a:solidFill>
              <a:latin typeface="Arial" charset="0"/>
              <a:cs typeface="Arial" charset="0"/>
            </a:endParaRPr>
          </a:p>
        </p:txBody>
      </p:sp>
      <p:sp>
        <p:nvSpPr>
          <p:cNvPr id="7" name="6 Rectángulo"/>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7 Rectángulo"/>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8 Rectángulo"/>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22 Marcador de número de diapositiva"/>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base">
              <a:spcBef>
                <a:spcPct val="0"/>
              </a:spcBef>
              <a:spcAft>
                <a:spcPct val="0"/>
              </a:spcAft>
              <a:defRPr/>
            </a:pPr>
            <a:fld id="{3F098447-1312-4BD9-BEE7-45DDEFE2602E}" type="slidenum">
              <a:rPr lang="es-ES">
                <a:latin typeface="Arial" charset="0"/>
                <a:cs typeface="Arial" charset="0"/>
              </a:rPr>
              <a:pPr fontAlgn="base">
                <a:spcBef>
                  <a:spcPct val="0"/>
                </a:spcBef>
                <a:spcAft>
                  <a:spcPct val="0"/>
                </a:spcAft>
                <a:defRPr/>
              </a:pPr>
              <a:t>‹Nº›</a:t>
            </a:fld>
            <a:endParaRPr lang="es-ES">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chart" Target="../charts/chart9.xml"/><Relationship Id="rId4" Type="http://schemas.openxmlformats.org/officeDocument/2006/relationships/chart" Target="../charts/chart8.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Subtítulo"/>
          <p:cNvSpPr txBox="1">
            <a:spLocks/>
          </p:cNvSpPr>
          <p:nvPr/>
        </p:nvSpPr>
        <p:spPr bwMode="auto">
          <a:xfrm>
            <a:off x="2411760" y="6494016"/>
            <a:ext cx="3960812" cy="2877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20000"/>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eaLnBrk="1" hangingPunct="1">
              <a:buClr>
                <a:srgbClr val="DD8047"/>
              </a:buClr>
            </a:pPr>
            <a:endParaRPr lang="es-CL" sz="1800" dirty="0" smtClean="0">
              <a:solidFill>
                <a:prstClr val="black"/>
              </a:solidFill>
            </a:endParaRPr>
          </a:p>
        </p:txBody>
      </p:sp>
      <p:sp>
        <p:nvSpPr>
          <p:cNvPr id="9" name="Título 5"/>
          <p:cNvSpPr txBox="1">
            <a:spLocks/>
          </p:cNvSpPr>
          <p:nvPr/>
        </p:nvSpPr>
        <p:spPr bwMode="auto">
          <a:xfrm>
            <a:off x="755762" y="5673831"/>
            <a:ext cx="7272808"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en-US" sz="2400" dirty="0" smtClean="0">
                <a:solidFill>
                  <a:schemeClr val="tx1"/>
                </a:solidFill>
              </a:rPr>
              <a:t>Rodrigo </a:t>
            </a:r>
            <a:r>
              <a:rPr lang="en-US" sz="2400" dirty="0" err="1" smtClean="0">
                <a:solidFill>
                  <a:schemeClr val="tx1"/>
                </a:solidFill>
              </a:rPr>
              <a:t>Márquez</a:t>
            </a:r>
            <a:endParaRPr lang="en-US" sz="2400" dirty="0" smtClean="0">
              <a:solidFill>
                <a:schemeClr val="tx1"/>
              </a:solidFill>
            </a:endParaRPr>
          </a:p>
          <a:p>
            <a:pPr algn="ctr"/>
            <a:r>
              <a:rPr lang="en-US" sz="2400" dirty="0" smtClean="0">
                <a:solidFill>
                  <a:schemeClr val="tx1"/>
                </a:solidFill>
              </a:rPr>
              <a:t>Agosto 2016</a:t>
            </a:r>
            <a:endParaRPr lang="es-CL" sz="2400" dirty="0">
              <a:solidFill>
                <a:schemeClr val="tx1"/>
              </a:solidFill>
            </a:endParaRPr>
          </a:p>
        </p:txBody>
      </p:sp>
      <p:sp>
        <p:nvSpPr>
          <p:cNvPr id="3" name="Título 2"/>
          <p:cNvSpPr>
            <a:spLocks noGrp="1"/>
          </p:cNvSpPr>
          <p:nvPr>
            <p:ph type="title"/>
          </p:nvPr>
        </p:nvSpPr>
        <p:spPr/>
        <p:txBody>
          <a:bodyPr/>
          <a:lstStyle/>
          <a:p>
            <a:pPr algn="ctr"/>
            <a:r>
              <a:rPr lang="es-CL" sz="2400" b="1" dirty="0">
                <a:solidFill>
                  <a:schemeClr val="tx1"/>
                </a:solidFill>
              </a:rPr>
              <a:t>ALGUNAS TENDENCIAS DE LA SUBJETIVIDAD EN CHILE</a:t>
            </a:r>
            <a:endParaRPr lang="es-CL" sz="2400" dirty="0"/>
          </a:p>
        </p:txBody>
      </p:sp>
      <p:pic>
        <p:nvPicPr>
          <p:cNvPr id="4" name="Imagen 3"/>
          <p:cNvPicPr>
            <a:picLocks noChangeAspect="1"/>
          </p:cNvPicPr>
          <p:nvPr/>
        </p:nvPicPr>
        <p:blipFill>
          <a:blip r:embed="rId3"/>
          <a:stretch>
            <a:fillRect/>
          </a:stretch>
        </p:blipFill>
        <p:spPr>
          <a:xfrm>
            <a:off x="467544" y="1556792"/>
            <a:ext cx="8490725" cy="3747160"/>
          </a:xfrm>
          <a:prstGeom prst="rect">
            <a:avLst/>
          </a:prstGeom>
        </p:spPr>
      </p:pic>
    </p:spTree>
    <p:extLst>
      <p:ext uri="{BB962C8B-B14F-4D97-AF65-F5344CB8AC3E}">
        <p14:creationId xmlns:p14="http://schemas.microsoft.com/office/powerpoint/2010/main" xmlns="" val="871434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pPr algn="l" fontAlgn="base">
              <a:spcAft>
                <a:spcPct val="0"/>
              </a:spcAft>
            </a:pPr>
            <a:r>
              <a:rPr lang="es-CL" sz="3200" dirty="0" smtClean="0">
                <a:latin typeface="Tw Cen MT" pitchFamily="34" charset="0"/>
              </a:rPr>
              <a:t>Es difícil pensar que es lo Chileno.  </a:t>
            </a:r>
            <a:endParaRPr lang="es-CL" sz="3200" dirty="0">
              <a:latin typeface="Tw Cen MT"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xmlns="" val="4278432306"/>
              </p:ext>
            </p:extLst>
          </p:nvPr>
        </p:nvGraphicFramePr>
        <p:xfrm>
          <a:off x="544666" y="2780928"/>
          <a:ext cx="7920880" cy="1005840"/>
        </p:xfrm>
        <a:graphic>
          <a:graphicData uri="http://schemas.openxmlformats.org/drawingml/2006/table">
            <a:tbl>
              <a:tblPr bandRow="1">
                <a:tableStyleId>{5C22544A-7EE6-4342-B048-85BDC9FD1C3A}</a:tableStyleId>
              </a:tblPr>
              <a:tblGrid>
                <a:gridCol w="6984776"/>
                <a:gridCol w="936104"/>
              </a:tblGrid>
              <a:tr h="322835">
                <a:tc>
                  <a:txBody>
                    <a:bodyPr/>
                    <a:lstStyle/>
                    <a:p>
                      <a:r>
                        <a:rPr lang="es-CL" sz="1600" dirty="0" smtClean="0"/>
                        <a:t>Lo chileno está en nuestras costumbres, valores (Chileno</a:t>
                      </a:r>
                      <a:r>
                        <a:rPr lang="es-CL" sz="1600" baseline="0" dirty="0" smtClean="0"/>
                        <a:t> pensable)</a:t>
                      </a:r>
                      <a:endParaRPr lang="es-CL" sz="1600" dirty="0"/>
                    </a:p>
                  </a:txBody>
                  <a:tcPr/>
                </a:tc>
                <a:tc>
                  <a:txBody>
                    <a:bodyPr/>
                    <a:lstStyle/>
                    <a:p>
                      <a:pPr algn="r"/>
                      <a:r>
                        <a:rPr lang="es-CL" sz="1600" dirty="0" smtClean="0"/>
                        <a:t>42</a:t>
                      </a:r>
                      <a:endParaRPr lang="es-CL" sz="1600" dirty="0"/>
                    </a:p>
                  </a:txBody>
                  <a:tcPr/>
                </a:tc>
              </a:tr>
              <a:tr h="322835">
                <a:tc>
                  <a:txBody>
                    <a:bodyPr/>
                    <a:lstStyle/>
                    <a:p>
                      <a:r>
                        <a:rPr lang="es-CL" sz="1600" b="1" dirty="0" smtClean="0"/>
                        <a:t>Hoy en día</a:t>
                      </a:r>
                      <a:r>
                        <a:rPr lang="es-CL" sz="1600" b="1" baseline="0" dirty="0" smtClean="0"/>
                        <a:t> es difícil decir qué es lo chileno (Chileno no pensable)</a:t>
                      </a:r>
                      <a:endParaRPr lang="es-CL" sz="1600" b="1" dirty="0"/>
                    </a:p>
                  </a:txBody>
                  <a:tcPr/>
                </a:tc>
                <a:tc>
                  <a:txBody>
                    <a:bodyPr/>
                    <a:lstStyle/>
                    <a:p>
                      <a:pPr algn="r"/>
                      <a:r>
                        <a:rPr lang="es-CL" sz="1600" b="1" dirty="0" smtClean="0"/>
                        <a:t>28</a:t>
                      </a:r>
                      <a:endParaRPr lang="es-CL" sz="1600" b="1" dirty="0"/>
                    </a:p>
                  </a:txBody>
                  <a:tcPr/>
                </a:tc>
              </a:tr>
              <a:tr h="322835">
                <a:tc>
                  <a:txBody>
                    <a:bodyPr/>
                    <a:lstStyle/>
                    <a:p>
                      <a:r>
                        <a:rPr lang="es-CL" sz="1600" b="1" dirty="0" smtClean="0"/>
                        <a:t>No se puede hablar de lo chileno, somos todos distintos (Chileno no pensable)</a:t>
                      </a:r>
                      <a:endParaRPr lang="es-CL" sz="1600" b="1" dirty="0"/>
                    </a:p>
                  </a:txBody>
                  <a:tcPr/>
                </a:tc>
                <a:tc>
                  <a:txBody>
                    <a:bodyPr/>
                    <a:lstStyle/>
                    <a:p>
                      <a:pPr algn="r"/>
                      <a:r>
                        <a:rPr lang="es-CL" sz="1600" b="1" dirty="0" smtClean="0"/>
                        <a:t>30</a:t>
                      </a:r>
                      <a:endParaRPr lang="es-CL" sz="1600" b="1" dirty="0"/>
                    </a:p>
                  </a:txBody>
                  <a:tcPr/>
                </a:tc>
              </a:tr>
            </a:tbl>
          </a:graphicData>
        </a:graphic>
      </p:graphicFrame>
      <p:sp>
        <p:nvSpPr>
          <p:cNvPr id="5" name="4 CuadroTexto"/>
          <p:cNvSpPr txBox="1"/>
          <p:nvPr/>
        </p:nvSpPr>
        <p:spPr>
          <a:xfrm>
            <a:off x="544666" y="1806895"/>
            <a:ext cx="7344816" cy="584775"/>
          </a:xfrm>
          <a:prstGeom prst="rect">
            <a:avLst/>
          </a:prstGeom>
          <a:noFill/>
        </p:spPr>
        <p:txBody>
          <a:bodyPr wrap="square" rtlCol="0">
            <a:spAutoFit/>
          </a:bodyPr>
          <a:lstStyle/>
          <a:p>
            <a:r>
              <a:rPr lang="es-CL" sz="1600" dirty="0" smtClean="0"/>
              <a:t>Existen distintas formas de entender o definir “LO CHILENO”. Frente a esto usted cree que… (porcentaje) (IDH 2002)</a:t>
            </a:r>
            <a:endParaRPr lang="es-CL" sz="1600" dirty="0"/>
          </a:p>
        </p:txBody>
      </p:sp>
      <p:pic>
        <p:nvPicPr>
          <p:cNvPr id="8" name="Picture 4" descr="http://intra.pnud.cl/files/plantillas-logos/PNUD_Logo-azul-tagline-negro.jpg"/>
          <p:cNvPicPr>
            <a:picLocks noChangeAspect="1" noChangeArrowheads="1"/>
          </p:cNvPicPr>
          <p:nvPr/>
        </p:nvPicPr>
        <p:blipFill>
          <a:blip r:embed="rId3" cstate="print"/>
          <a:srcRect/>
          <a:stretch>
            <a:fillRect/>
          </a:stretch>
        </p:blipFill>
        <p:spPr bwMode="auto">
          <a:xfrm>
            <a:off x="8601198" y="5949280"/>
            <a:ext cx="302593" cy="688603"/>
          </a:xfrm>
          <a:prstGeom prst="rect">
            <a:avLst/>
          </a:prstGeom>
          <a:noFill/>
          <a:ln w="9525">
            <a:noFill/>
            <a:miter lim="800000"/>
            <a:headEnd/>
            <a:tailEnd/>
          </a:ln>
        </p:spPr>
      </p:pic>
      <p:sp>
        <p:nvSpPr>
          <p:cNvPr id="9" name="8 CuadroTexto"/>
          <p:cNvSpPr txBox="1"/>
          <p:nvPr/>
        </p:nvSpPr>
        <p:spPr>
          <a:xfrm>
            <a:off x="529125" y="5661248"/>
            <a:ext cx="7560840" cy="369332"/>
          </a:xfrm>
          <a:prstGeom prst="rect">
            <a:avLst/>
          </a:prstGeom>
          <a:noFill/>
        </p:spPr>
        <p:txBody>
          <a:bodyPr wrap="square" rtlCol="0">
            <a:spAutoFit/>
          </a:bodyPr>
          <a:lstStyle/>
          <a:p>
            <a:pPr algn="ctr"/>
            <a:r>
              <a:rPr lang="es-CL" b="1" dirty="0" smtClean="0"/>
              <a:t>Chile es un símbolo relativamente vacío de contenido</a:t>
            </a:r>
            <a:endParaRPr lang="es-CL" b="1" i="1"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pPr algn="l" fontAlgn="base">
              <a:spcAft>
                <a:spcPct val="0"/>
              </a:spcAft>
            </a:pPr>
            <a:r>
              <a:rPr lang="es-CL" sz="3200" dirty="0" smtClean="0">
                <a:latin typeface="Tw Cen MT" pitchFamily="34" charset="0"/>
              </a:rPr>
              <a:t>¿Cómo piensan los Chilenos a Chile?</a:t>
            </a:r>
            <a:endParaRPr lang="es-CL" sz="3200" dirty="0">
              <a:latin typeface="Tw Cen MT" pitchFamily="34" charset="0"/>
            </a:endParaRPr>
          </a:p>
        </p:txBody>
      </p:sp>
      <p:sp>
        <p:nvSpPr>
          <p:cNvPr id="3" name="2 Marcador de contenido"/>
          <p:cNvSpPr>
            <a:spLocks noGrp="1"/>
          </p:cNvSpPr>
          <p:nvPr>
            <p:ph idx="1"/>
          </p:nvPr>
        </p:nvSpPr>
        <p:spPr>
          <a:xfrm>
            <a:off x="457200" y="1600200"/>
            <a:ext cx="8229600" cy="4925144"/>
          </a:xfrm>
        </p:spPr>
        <p:txBody>
          <a:bodyPr>
            <a:normAutofit lnSpcReduction="10000"/>
          </a:bodyPr>
          <a:lstStyle/>
          <a:p>
            <a:pPr marL="0" indent="0" algn="ctr">
              <a:buNone/>
            </a:pPr>
            <a:r>
              <a:rPr lang="es-CL" sz="2000" dirty="0" smtClean="0"/>
              <a:t>Formas de pensar lo chileno y formas de pensar la inserción en la sociedad (IDH 2002)</a:t>
            </a:r>
          </a:p>
          <a:p>
            <a:pPr marL="0" indent="0" algn="ctr">
              <a:buNone/>
            </a:pPr>
            <a:endParaRPr lang="es-CL" sz="2000" dirty="0" smtClean="0"/>
          </a:p>
          <a:p>
            <a:pPr marL="0" indent="0" algn="ctr">
              <a:buNone/>
            </a:pPr>
            <a:endParaRPr lang="es-CL" sz="2000" dirty="0" smtClean="0"/>
          </a:p>
          <a:p>
            <a:pPr marL="0" indent="0" algn="ctr">
              <a:buNone/>
            </a:pPr>
            <a:endParaRPr lang="es-CL" sz="2000" dirty="0" smtClean="0"/>
          </a:p>
          <a:p>
            <a:pPr marL="0" indent="0" algn="ctr">
              <a:buNone/>
            </a:pPr>
            <a:endParaRPr lang="es-CL" sz="2000" dirty="0" smtClean="0"/>
          </a:p>
          <a:p>
            <a:pPr marL="0" indent="0" algn="ctr">
              <a:buNone/>
            </a:pPr>
            <a:endParaRPr lang="es-CL" sz="2000" dirty="0" smtClean="0"/>
          </a:p>
          <a:p>
            <a:pPr marL="0" indent="0">
              <a:buNone/>
            </a:pPr>
            <a:endParaRPr lang="es-CL" sz="2000" dirty="0" smtClean="0"/>
          </a:p>
          <a:p>
            <a:pPr marL="0" indent="0" algn="ctr">
              <a:buNone/>
            </a:pPr>
            <a:endParaRPr lang="es-CL" sz="2000" b="1" dirty="0" smtClean="0"/>
          </a:p>
          <a:p>
            <a:pPr marL="0" indent="0" algn="ctr">
              <a:buNone/>
            </a:pPr>
            <a:r>
              <a:rPr lang="es-CL" sz="2000" b="1" dirty="0" smtClean="0"/>
              <a:t>Sólo un 21% se siente integrado a la sociedad al nivel macro y tiene una imagen de lo que es ser chileno</a:t>
            </a:r>
          </a:p>
          <a:p>
            <a:pPr marL="0" indent="0" algn="ctr">
              <a:buNone/>
            </a:pPr>
            <a:endParaRPr lang="es-CL" sz="2000" b="1" dirty="0" smtClean="0"/>
          </a:p>
          <a:p>
            <a:pPr marL="0" indent="0" algn="ctr">
              <a:buNone/>
            </a:pPr>
            <a:r>
              <a:rPr lang="es-CL" sz="2000" dirty="0" smtClean="0"/>
              <a:t>Esto implica una debilidad, una ausencia de contenido, de la identificación general con la nación y el país.</a:t>
            </a:r>
          </a:p>
        </p:txBody>
      </p:sp>
      <p:graphicFrame>
        <p:nvGraphicFramePr>
          <p:cNvPr id="8" name="7 Tabla"/>
          <p:cNvGraphicFramePr>
            <a:graphicFrameLocks noGrp="1"/>
          </p:cNvGraphicFramePr>
          <p:nvPr>
            <p:extLst>
              <p:ext uri="{D42A27DB-BD31-4B8C-83A1-F6EECF244321}">
                <p14:modId xmlns:p14="http://schemas.microsoft.com/office/powerpoint/2010/main" xmlns="" val="2102448105"/>
              </p:ext>
            </p:extLst>
          </p:nvPr>
        </p:nvGraphicFramePr>
        <p:xfrm>
          <a:off x="1403647" y="2276872"/>
          <a:ext cx="4464495" cy="1986205"/>
        </p:xfrm>
        <a:graphic>
          <a:graphicData uri="http://schemas.openxmlformats.org/drawingml/2006/table">
            <a:tbl>
              <a:tblPr>
                <a:tableStyleId>{9D7B26C5-4107-4FEC-AEDC-1716B250A1EF}</a:tableStyleId>
              </a:tblPr>
              <a:tblGrid>
                <a:gridCol w="1488165"/>
                <a:gridCol w="1488165"/>
                <a:gridCol w="1488165"/>
              </a:tblGrid>
              <a:tr h="345118">
                <a:tc>
                  <a:txBody>
                    <a:bodyPr/>
                    <a:lstStyle/>
                    <a:p>
                      <a:pPr algn="l" fontAlgn="b"/>
                      <a:endParaRPr lang="es-CL" sz="1400" b="0" i="0" u="none" strike="noStrike" dirty="0">
                        <a:solidFill>
                          <a:srgbClr val="000000"/>
                        </a:solidFill>
                        <a:latin typeface="Calibri"/>
                      </a:endParaRPr>
                    </a:p>
                  </a:txBody>
                  <a:tcPr marL="9525" marR="9525" marT="9525" marB="0" anchor="b"/>
                </a:tc>
                <a:tc gridSpan="2">
                  <a:txBody>
                    <a:bodyPr/>
                    <a:lstStyle/>
                    <a:p>
                      <a:pPr algn="ctr" rtl="0" fontAlgn="b"/>
                      <a:r>
                        <a:rPr lang="es-CL" sz="1400" u="none" strike="noStrike" dirty="0"/>
                        <a:t>Me siento parte de la sociedad</a:t>
                      </a:r>
                      <a:endParaRPr lang="es-CL" sz="1400" b="0" i="0" u="none" strike="noStrike" dirty="0">
                        <a:solidFill>
                          <a:srgbClr val="000000"/>
                        </a:solidFill>
                        <a:latin typeface="Calibri"/>
                      </a:endParaRPr>
                    </a:p>
                  </a:txBody>
                  <a:tcPr marL="9525" marR="9525" marT="9525" marB="0" anchor="b"/>
                </a:tc>
                <a:tc hMerge="1">
                  <a:txBody>
                    <a:bodyPr/>
                    <a:lstStyle/>
                    <a:p>
                      <a:endParaRPr lang="es-CL"/>
                    </a:p>
                  </a:txBody>
                  <a:tcPr/>
                </a:tc>
              </a:tr>
              <a:tr h="700389">
                <a:tc>
                  <a:txBody>
                    <a:bodyPr/>
                    <a:lstStyle/>
                    <a:p>
                      <a:pPr algn="l" fontAlgn="b"/>
                      <a:endParaRPr lang="es-CL" sz="1400" b="0" i="0" u="none" strike="noStrike" dirty="0">
                        <a:solidFill>
                          <a:srgbClr val="000000"/>
                        </a:solidFill>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rtl="0" fontAlgn="b"/>
                      <a:r>
                        <a:rPr lang="es-CL" sz="1400" u="none" strike="noStrike" dirty="0"/>
                        <a:t>Al nivel </a:t>
                      </a:r>
                      <a:r>
                        <a:rPr lang="es-CL" sz="1400" u="none" strike="noStrike" dirty="0" smtClean="0"/>
                        <a:t>social (país, trabajo,</a:t>
                      </a:r>
                      <a:r>
                        <a:rPr lang="es-CL" sz="1400" u="none" strike="noStrike" baseline="0" dirty="0" smtClean="0"/>
                        <a:t> medios)</a:t>
                      </a:r>
                      <a:endParaRPr lang="es-CL" sz="1400" b="0" i="0" u="none" strike="noStrike" dirty="0">
                        <a:solidFill>
                          <a:srgbClr val="000000"/>
                        </a:solidFill>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rtl="0" fontAlgn="b"/>
                      <a:r>
                        <a:rPr lang="es-CL" sz="1400" u="none" strike="noStrike" dirty="0"/>
                        <a:t>Al nivel </a:t>
                      </a:r>
                      <a:r>
                        <a:rPr lang="es-CL" sz="1400" u="none" strike="noStrike" dirty="0" smtClean="0"/>
                        <a:t>personal (familia, amigos)</a:t>
                      </a:r>
                      <a:endParaRPr lang="es-CL" sz="1400" b="0" i="0" u="none" strike="noStrike" dirty="0">
                        <a:solidFill>
                          <a:srgbClr val="000000"/>
                        </a:solidFill>
                        <a:latin typeface="Calibri"/>
                      </a:endParaRPr>
                    </a:p>
                  </a:txBody>
                  <a:tcPr marL="9525" marR="9525" marT="9525" marB="0" anchor="b">
                    <a:lnB w="12700" cap="flat" cmpd="sng" algn="ctr">
                      <a:solidFill>
                        <a:schemeClr val="tx1"/>
                      </a:solidFill>
                      <a:prstDash val="solid"/>
                      <a:round/>
                      <a:headEnd type="none" w="med" len="med"/>
                      <a:tailEnd type="none" w="med" len="med"/>
                    </a:lnB>
                  </a:tcPr>
                </a:tc>
              </a:tr>
              <a:tr h="470349">
                <a:tc>
                  <a:txBody>
                    <a:bodyPr/>
                    <a:lstStyle/>
                    <a:p>
                      <a:pPr algn="l" rtl="0" fontAlgn="t"/>
                      <a:r>
                        <a:rPr lang="es-CL" sz="1400" u="none" strike="noStrike"/>
                        <a:t>Lo chileno es pensable</a:t>
                      </a:r>
                      <a:endParaRPr lang="es-CL" sz="1400" b="0" i="0" u="none" strike="noStrike">
                        <a:solidFill>
                          <a:srgbClr val="000000"/>
                        </a:solidFill>
                        <a:latin typeface="Calibri"/>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ctr" rtl="0" fontAlgn="t"/>
                      <a:r>
                        <a:rPr lang="es-CL" sz="1400" b="1" u="none" strike="noStrike" dirty="0"/>
                        <a:t>20,8%</a:t>
                      </a:r>
                      <a:endParaRPr lang="es-CL" sz="1400" b="1" i="0" u="none" strike="noStrike" dirty="0">
                        <a:solidFill>
                          <a:srgbClr val="000000"/>
                        </a:solidFill>
                        <a:latin typeface="Calibri"/>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ctr" rtl="0" fontAlgn="t"/>
                      <a:r>
                        <a:rPr lang="es-CL" sz="1400" u="none" strike="noStrike" dirty="0" smtClean="0"/>
                        <a:t>20,8%</a:t>
                      </a:r>
                      <a:endParaRPr lang="es-CL" sz="1400" b="0" i="0" u="none" strike="noStrike" dirty="0">
                        <a:solidFill>
                          <a:srgbClr val="000000"/>
                        </a:solidFill>
                        <a:latin typeface="Calibri"/>
                      </a:endParaRPr>
                    </a:p>
                  </a:txBody>
                  <a:tcPr marL="9525" marR="9525" marT="9525" marB="0">
                    <a:lnT w="12700" cap="flat" cmpd="sng" algn="ctr">
                      <a:solidFill>
                        <a:schemeClr val="tx1"/>
                      </a:solidFill>
                      <a:prstDash val="solid"/>
                      <a:round/>
                      <a:headEnd type="none" w="med" len="med"/>
                      <a:tailEnd type="none" w="med" len="med"/>
                    </a:lnT>
                  </a:tcPr>
                </a:tc>
              </a:tr>
              <a:tr h="470349">
                <a:tc>
                  <a:txBody>
                    <a:bodyPr/>
                    <a:lstStyle/>
                    <a:p>
                      <a:pPr algn="l" rtl="0" fontAlgn="t"/>
                      <a:r>
                        <a:rPr lang="es-CL" sz="1400" u="none" strike="noStrike"/>
                        <a:t>Lo chileno no es pensable</a:t>
                      </a:r>
                      <a:endParaRPr lang="es-CL" sz="1400" b="0" i="0" u="none" strike="noStrike">
                        <a:solidFill>
                          <a:srgbClr val="000000"/>
                        </a:solidFill>
                        <a:latin typeface="Calibri"/>
                      </a:endParaRPr>
                    </a:p>
                  </a:txBody>
                  <a:tcPr marL="9525" marR="9525" marT="9525" marB="0"/>
                </a:tc>
                <a:tc>
                  <a:txBody>
                    <a:bodyPr/>
                    <a:lstStyle/>
                    <a:p>
                      <a:pPr algn="ctr" rtl="0" fontAlgn="t"/>
                      <a:r>
                        <a:rPr lang="es-CL" sz="1400" u="none" strike="noStrike" dirty="0"/>
                        <a:t>30,3%</a:t>
                      </a:r>
                      <a:endParaRPr lang="es-CL" sz="1400" b="0" i="0" u="none" strike="noStrike" dirty="0">
                        <a:solidFill>
                          <a:srgbClr val="000000"/>
                        </a:solidFill>
                        <a:latin typeface="Calibri"/>
                      </a:endParaRPr>
                    </a:p>
                  </a:txBody>
                  <a:tcPr marL="9525" marR="9525" marT="9525" marB="0"/>
                </a:tc>
                <a:tc>
                  <a:txBody>
                    <a:bodyPr/>
                    <a:lstStyle/>
                    <a:p>
                      <a:pPr algn="ctr" rtl="0" fontAlgn="t"/>
                      <a:r>
                        <a:rPr lang="es-CL" sz="1400" u="none" strike="noStrike" dirty="0" smtClean="0"/>
                        <a:t>28,1%</a:t>
                      </a:r>
                      <a:endParaRPr lang="es-CL" sz="1400" b="0" i="0" u="none" strike="noStrike" dirty="0">
                        <a:solidFill>
                          <a:srgbClr val="000000"/>
                        </a:solidFill>
                        <a:latin typeface="Calibri"/>
                      </a:endParaRPr>
                    </a:p>
                  </a:txBody>
                  <a:tcPr marL="9525" marR="9525" marT="9525" marB="0"/>
                </a:tc>
              </a:tr>
            </a:tbl>
          </a:graphicData>
        </a:graphic>
      </p:graphicFrame>
      <p:pic>
        <p:nvPicPr>
          <p:cNvPr id="5" name="Picture 4" descr="http://intra.pnud.cl/files/plantillas-logos/PNUD_Logo-azul-tagline-negro.jpg"/>
          <p:cNvPicPr>
            <a:picLocks noChangeAspect="1" noChangeArrowheads="1"/>
          </p:cNvPicPr>
          <p:nvPr/>
        </p:nvPicPr>
        <p:blipFill>
          <a:blip r:embed="rId3" cstate="print"/>
          <a:srcRect/>
          <a:stretch>
            <a:fillRect/>
          </a:stretch>
        </p:blipFill>
        <p:spPr bwMode="auto">
          <a:xfrm>
            <a:off x="8601198" y="5949280"/>
            <a:ext cx="302593" cy="68860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L" sz="3700" dirty="0" smtClean="0"/>
              <a:t>B. Una creciente satisfacción personal y una creciente insatisfacción con el país</a:t>
            </a:r>
            <a:endParaRPr lang="es-CL" sz="3700" dirty="0"/>
          </a:p>
        </p:txBody>
      </p:sp>
      <p:sp>
        <p:nvSpPr>
          <p:cNvPr id="4" name="1 Marcador de texto"/>
          <p:cNvSpPr>
            <a:spLocks noGrp="1"/>
          </p:cNvSpPr>
          <p:nvPr>
            <p:ph type="body" idx="1"/>
          </p:nvPr>
        </p:nvSpPr>
        <p:spPr>
          <a:xfrm>
            <a:off x="1368145" y="3284984"/>
            <a:ext cx="7123113" cy="1673225"/>
          </a:xfrm>
        </p:spPr>
        <p:txBody>
          <a:bodyPr/>
          <a:lstStyle/>
          <a:p>
            <a:endParaRPr lang="es-CL" b="1" dirty="0"/>
          </a:p>
        </p:txBody>
      </p:sp>
    </p:spTree>
    <p:extLst>
      <p:ext uri="{BB962C8B-B14F-4D97-AF65-F5344CB8AC3E}">
        <p14:creationId xmlns:p14="http://schemas.microsoft.com/office/powerpoint/2010/main" xmlns="" val="3736744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pPr algn="l" fontAlgn="base">
              <a:spcAft>
                <a:spcPct val="0"/>
              </a:spcAft>
            </a:pPr>
            <a:r>
              <a:rPr lang="es-CL" sz="3200" dirty="0" smtClean="0">
                <a:latin typeface="Tw Cen MT" pitchFamily="34" charset="0"/>
              </a:rPr>
              <a:t>Desde una situación de insatisfacción con la propia vida</a:t>
            </a:r>
            <a:endParaRPr lang="es-CL" sz="3200" dirty="0">
              <a:latin typeface="Tw Cen MT" pitchFamily="34" charset="0"/>
            </a:endParaRPr>
          </a:p>
        </p:txBody>
      </p:sp>
      <p:sp>
        <p:nvSpPr>
          <p:cNvPr id="4" name="3 Rectángulo"/>
          <p:cNvSpPr/>
          <p:nvPr/>
        </p:nvSpPr>
        <p:spPr>
          <a:xfrm>
            <a:off x="539552" y="1916832"/>
            <a:ext cx="7344816" cy="646331"/>
          </a:xfrm>
          <a:prstGeom prst="rect">
            <a:avLst/>
          </a:prstGeom>
        </p:spPr>
        <p:txBody>
          <a:bodyPr wrap="square">
            <a:spAutoFit/>
          </a:bodyPr>
          <a:lstStyle/>
          <a:p>
            <a:pPr algn="ctr"/>
            <a:r>
              <a:rPr lang="es-CL" dirty="0" smtClean="0">
                <a:solidFill>
                  <a:prstClr val="black"/>
                </a:solidFill>
              </a:rPr>
              <a:t>La situación en 1998: Un </a:t>
            </a:r>
            <a:r>
              <a:rPr lang="es-CL" dirty="0">
                <a:solidFill>
                  <a:prstClr val="black"/>
                </a:solidFill>
              </a:rPr>
              <a:t>país con un notable desarrollo económico, donde la gente no se siente feliz</a:t>
            </a:r>
            <a:endParaRPr lang="es-CL" dirty="0" smtClean="0">
              <a:solidFill>
                <a:prstClr val="black"/>
              </a:solidFill>
            </a:endParaRPr>
          </a:p>
        </p:txBody>
      </p:sp>
      <p:pic>
        <p:nvPicPr>
          <p:cNvPr id="6" name="Picture 4" descr="http://intra.pnud.cl/files/plantillas-logos/PNUD_Logo-azul-tagline-negro.jpg"/>
          <p:cNvPicPr>
            <a:picLocks noChangeAspect="1" noChangeArrowheads="1"/>
          </p:cNvPicPr>
          <p:nvPr/>
        </p:nvPicPr>
        <p:blipFill>
          <a:blip r:embed="rId3" cstate="print"/>
          <a:srcRect/>
          <a:stretch>
            <a:fillRect/>
          </a:stretch>
        </p:blipFill>
        <p:spPr bwMode="auto">
          <a:xfrm>
            <a:off x="8601198" y="5949280"/>
            <a:ext cx="302593" cy="688603"/>
          </a:xfrm>
          <a:prstGeom prst="rect">
            <a:avLst/>
          </a:prstGeom>
          <a:noFill/>
          <a:ln w="9525">
            <a:noFill/>
            <a:miter lim="800000"/>
            <a:headEnd/>
            <a:tailEnd/>
          </a:ln>
        </p:spPr>
      </p:pic>
      <p:graphicFrame>
        <p:nvGraphicFramePr>
          <p:cNvPr id="7" name="7 Tabla"/>
          <p:cNvGraphicFramePr>
            <a:graphicFrameLocks noGrp="1"/>
          </p:cNvGraphicFramePr>
          <p:nvPr>
            <p:extLst/>
          </p:nvPr>
        </p:nvGraphicFramePr>
        <p:xfrm>
          <a:off x="1691680" y="3062357"/>
          <a:ext cx="4464495" cy="1641087"/>
        </p:xfrm>
        <a:graphic>
          <a:graphicData uri="http://schemas.openxmlformats.org/drawingml/2006/table">
            <a:tbl>
              <a:tblPr>
                <a:tableStyleId>{9D7B26C5-4107-4FEC-AEDC-1716B250A1EF}</a:tableStyleId>
              </a:tblPr>
              <a:tblGrid>
                <a:gridCol w="1488165"/>
                <a:gridCol w="1488165"/>
                <a:gridCol w="1488165"/>
              </a:tblGrid>
              <a:tr h="700389">
                <a:tc>
                  <a:txBody>
                    <a:bodyPr/>
                    <a:lstStyle/>
                    <a:p>
                      <a:pPr algn="l" fontAlgn="b"/>
                      <a:endParaRPr lang="es-CL" sz="1400" b="0" i="0" u="none" strike="noStrike" dirty="0">
                        <a:solidFill>
                          <a:srgbClr val="000000"/>
                        </a:solidFill>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rtl="0" fontAlgn="b"/>
                      <a:r>
                        <a:rPr lang="es-CL" sz="1400" u="none" strike="noStrike" dirty="0" smtClean="0"/>
                        <a:t>Económicamente el país</a:t>
                      </a:r>
                      <a:r>
                        <a:rPr lang="es-CL" sz="1400" u="none" strike="noStrike" baseline="0" dirty="0" smtClean="0"/>
                        <a:t> esta mejor</a:t>
                      </a:r>
                      <a:endParaRPr lang="es-CL" sz="1400" b="0" i="0" u="none" strike="noStrike" dirty="0">
                        <a:solidFill>
                          <a:srgbClr val="000000"/>
                        </a:solidFill>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rtl="0" fontAlgn="b"/>
                      <a:r>
                        <a:rPr lang="es-CL" sz="1400" u="none" strike="noStrike" dirty="0" smtClean="0"/>
                        <a:t>Económicamente</a:t>
                      </a:r>
                      <a:r>
                        <a:rPr lang="es-CL" sz="1400" u="none" strike="noStrike" baseline="0" dirty="0" smtClean="0"/>
                        <a:t> el país no está mejor</a:t>
                      </a:r>
                      <a:endParaRPr lang="es-CL" sz="1400" b="0" i="0" u="none" strike="noStrike" dirty="0">
                        <a:solidFill>
                          <a:srgbClr val="000000"/>
                        </a:solidFill>
                        <a:latin typeface="Calibri"/>
                      </a:endParaRPr>
                    </a:p>
                  </a:txBody>
                  <a:tcPr marL="9525" marR="9525" marT="9525" marB="0" anchor="b">
                    <a:lnB w="12700" cap="flat" cmpd="sng" algn="ctr">
                      <a:solidFill>
                        <a:schemeClr val="tx1"/>
                      </a:solidFill>
                      <a:prstDash val="solid"/>
                      <a:round/>
                      <a:headEnd type="none" w="med" len="med"/>
                      <a:tailEnd type="none" w="med" len="med"/>
                    </a:lnB>
                  </a:tcPr>
                </a:tc>
              </a:tr>
              <a:tr h="470349">
                <a:tc>
                  <a:txBody>
                    <a:bodyPr/>
                    <a:lstStyle/>
                    <a:p>
                      <a:pPr algn="l" rtl="0" fontAlgn="t"/>
                      <a:r>
                        <a:rPr lang="es-CL" sz="1400" u="none" strike="noStrike" dirty="0" smtClean="0"/>
                        <a:t>La gente vive más feliz</a:t>
                      </a:r>
                      <a:endParaRPr lang="es-CL" sz="1400" b="0" i="0" u="none" strike="noStrike" dirty="0">
                        <a:solidFill>
                          <a:srgbClr val="000000"/>
                        </a:solidFill>
                        <a:latin typeface="Calibri"/>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ctr" rtl="0" fontAlgn="t"/>
                      <a:r>
                        <a:rPr lang="es-CL" sz="1400" b="0" u="none" strike="noStrike" dirty="0" smtClean="0"/>
                        <a:t>9,1%</a:t>
                      </a:r>
                      <a:endParaRPr lang="es-CL" sz="1400" b="0" i="0" u="none" strike="noStrike" dirty="0">
                        <a:solidFill>
                          <a:srgbClr val="000000"/>
                        </a:solidFill>
                        <a:latin typeface="Calibri"/>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ctr" rtl="0" fontAlgn="t"/>
                      <a:r>
                        <a:rPr lang="es-CL" sz="1400" u="none" strike="noStrike" dirty="0" smtClean="0"/>
                        <a:t>7,3%</a:t>
                      </a:r>
                      <a:endParaRPr lang="es-CL" sz="1400" b="0" i="0" u="none" strike="noStrike" dirty="0">
                        <a:solidFill>
                          <a:srgbClr val="000000"/>
                        </a:solidFill>
                        <a:latin typeface="Calibri"/>
                      </a:endParaRPr>
                    </a:p>
                  </a:txBody>
                  <a:tcPr marL="9525" marR="9525" marT="9525" marB="0">
                    <a:lnT w="12700" cap="flat" cmpd="sng" algn="ctr">
                      <a:solidFill>
                        <a:schemeClr val="tx1"/>
                      </a:solidFill>
                      <a:prstDash val="solid"/>
                      <a:round/>
                      <a:headEnd type="none" w="med" len="med"/>
                      <a:tailEnd type="none" w="med" len="med"/>
                    </a:lnT>
                  </a:tcPr>
                </a:tc>
              </a:tr>
              <a:tr h="470349">
                <a:tc>
                  <a:txBody>
                    <a:bodyPr/>
                    <a:lstStyle/>
                    <a:p>
                      <a:pPr algn="l" rtl="0" fontAlgn="t"/>
                      <a:r>
                        <a:rPr lang="es-CL" sz="1400" u="none" strike="noStrike" dirty="0" smtClean="0"/>
                        <a:t>La</a:t>
                      </a:r>
                      <a:r>
                        <a:rPr lang="es-CL" sz="1400" u="none" strike="noStrike" baseline="0" dirty="0" smtClean="0"/>
                        <a:t> gente no vive más feliz</a:t>
                      </a:r>
                      <a:endParaRPr lang="es-CL" sz="1400" b="0" i="0" u="none" strike="noStrike" dirty="0">
                        <a:solidFill>
                          <a:srgbClr val="000000"/>
                        </a:solidFill>
                        <a:latin typeface="Calibri"/>
                      </a:endParaRPr>
                    </a:p>
                  </a:txBody>
                  <a:tcPr marL="9525" marR="9525" marT="9525" marB="0"/>
                </a:tc>
                <a:tc>
                  <a:txBody>
                    <a:bodyPr/>
                    <a:lstStyle/>
                    <a:p>
                      <a:pPr algn="ctr" rtl="0" fontAlgn="t"/>
                      <a:r>
                        <a:rPr lang="es-CL" sz="1400" b="1" u="none" strike="noStrike" dirty="0" smtClean="0"/>
                        <a:t>44,5%</a:t>
                      </a:r>
                      <a:endParaRPr lang="es-CL" sz="1400" b="1" i="0" u="none" strike="noStrike" dirty="0">
                        <a:solidFill>
                          <a:srgbClr val="000000"/>
                        </a:solidFill>
                        <a:latin typeface="Calibri"/>
                      </a:endParaRPr>
                    </a:p>
                  </a:txBody>
                  <a:tcPr marL="9525" marR="9525" marT="9525" marB="0"/>
                </a:tc>
                <a:tc>
                  <a:txBody>
                    <a:bodyPr/>
                    <a:lstStyle/>
                    <a:p>
                      <a:pPr algn="ctr" rtl="0" fontAlgn="t"/>
                      <a:r>
                        <a:rPr lang="es-CL" sz="1400" u="none" strike="noStrike" dirty="0" smtClean="0"/>
                        <a:t>38,3%</a:t>
                      </a:r>
                      <a:endParaRPr lang="es-CL" sz="1400" b="0" i="0" u="none" strike="noStrike" dirty="0">
                        <a:solidFill>
                          <a:srgbClr val="000000"/>
                        </a:solidFill>
                        <a:latin typeface="Calibri"/>
                      </a:endParaRPr>
                    </a:p>
                  </a:txBody>
                  <a:tcPr marL="9525" marR="9525" marT="9525" marB="0"/>
                </a:tc>
              </a:tr>
            </a:tbl>
          </a:graphicData>
        </a:graphic>
      </p:graphicFrame>
      <p:sp>
        <p:nvSpPr>
          <p:cNvPr id="8" name="4 CuadroTexto"/>
          <p:cNvSpPr txBox="1"/>
          <p:nvPr/>
        </p:nvSpPr>
        <p:spPr>
          <a:xfrm>
            <a:off x="234788" y="6523617"/>
            <a:ext cx="3917034" cy="276999"/>
          </a:xfrm>
          <a:prstGeom prst="rect">
            <a:avLst/>
          </a:prstGeom>
          <a:noFill/>
        </p:spPr>
        <p:txBody>
          <a:bodyPr wrap="none" rtlCol="0">
            <a:spAutoFit/>
          </a:bodyPr>
          <a:lstStyle/>
          <a:p>
            <a:r>
              <a:rPr lang="es-CL" sz="1200" dirty="0" smtClean="0">
                <a:solidFill>
                  <a:prstClr val="black"/>
                </a:solidFill>
              </a:rPr>
              <a:t>Fuente: Encuesta Quanta. Santiago Sur y Oriente. Julio 1997</a:t>
            </a:r>
            <a:endParaRPr lang="es-CL" sz="1200" dirty="0">
              <a:solidFill>
                <a:prstClr val="black"/>
              </a:solidFill>
            </a:endParaRPr>
          </a:p>
        </p:txBody>
      </p:sp>
    </p:spTree>
    <p:extLst>
      <p:ext uri="{BB962C8B-B14F-4D97-AF65-F5344CB8AC3E}">
        <p14:creationId xmlns:p14="http://schemas.microsoft.com/office/powerpoint/2010/main" xmlns="" val="17245562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fontScale="90000"/>
          </a:bodyPr>
          <a:lstStyle/>
          <a:p>
            <a:pPr algn="l" fontAlgn="base">
              <a:spcAft>
                <a:spcPct val="0"/>
              </a:spcAft>
            </a:pPr>
            <a:r>
              <a:rPr lang="es-CL" sz="3200" dirty="0" smtClean="0">
                <a:latin typeface="Tw Cen MT" pitchFamily="34" charset="0"/>
              </a:rPr>
              <a:t>Una tendencia central: La satisfacción con la propia vida aumenta</a:t>
            </a:r>
            <a:r>
              <a:rPr lang="es-CL" sz="3200" dirty="0">
                <a:latin typeface="Tw Cen MT" pitchFamily="34" charset="0"/>
              </a:rPr>
              <a:t> </a:t>
            </a:r>
            <a:r>
              <a:rPr lang="es-CL" sz="3200" dirty="0" smtClean="0">
                <a:latin typeface="Tw Cen MT" pitchFamily="34" charset="0"/>
              </a:rPr>
              <a:t>y disminuye la satisfacción con las instituciones</a:t>
            </a:r>
            <a:endParaRPr lang="es-CL" sz="3200" dirty="0">
              <a:latin typeface="Tw Cen MT" pitchFamily="34" charset="0"/>
            </a:endParaRPr>
          </a:p>
        </p:txBody>
      </p:sp>
      <p:sp>
        <p:nvSpPr>
          <p:cNvPr id="614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s-CL" smtClean="0">
              <a:solidFill>
                <a:prstClr val="black"/>
              </a:solidFill>
              <a:latin typeface="Arial" pitchFamily="34" charset="0"/>
              <a:cs typeface="Arial" pitchFamily="34" charset="0"/>
            </a:endParaRPr>
          </a:p>
        </p:txBody>
      </p:sp>
      <p:pic>
        <p:nvPicPr>
          <p:cNvPr id="5" name="Picture 4" descr="http://intra.pnud.cl/files/plantillas-logos/PNUD_Logo-azul-tagline-negro.jpg"/>
          <p:cNvPicPr>
            <a:picLocks noChangeAspect="1" noChangeArrowheads="1"/>
          </p:cNvPicPr>
          <p:nvPr/>
        </p:nvPicPr>
        <p:blipFill>
          <a:blip r:embed="rId3" cstate="print"/>
          <a:srcRect/>
          <a:stretch>
            <a:fillRect/>
          </a:stretch>
        </p:blipFill>
        <p:spPr bwMode="auto">
          <a:xfrm>
            <a:off x="8601198" y="5949280"/>
            <a:ext cx="302593" cy="688603"/>
          </a:xfrm>
          <a:prstGeom prst="rect">
            <a:avLst/>
          </a:prstGeom>
          <a:noFill/>
          <a:ln w="9525">
            <a:noFill/>
            <a:miter lim="800000"/>
            <a:headEnd/>
            <a:tailEnd/>
          </a:ln>
        </p:spPr>
      </p:pic>
      <p:graphicFrame>
        <p:nvGraphicFramePr>
          <p:cNvPr id="6" name="Gráfico 5"/>
          <p:cNvGraphicFramePr>
            <a:graphicFrameLocks/>
          </p:cNvGraphicFramePr>
          <p:nvPr>
            <p:extLst>
              <p:ext uri="{D42A27DB-BD31-4B8C-83A1-F6EECF244321}">
                <p14:modId xmlns:p14="http://schemas.microsoft.com/office/powerpoint/2010/main" xmlns="" val="4018995005"/>
              </p:ext>
            </p:extLst>
          </p:nvPr>
        </p:nvGraphicFramePr>
        <p:xfrm>
          <a:off x="457200" y="2057400"/>
          <a:ext cx="8363272" cy="4395936"/>
        </p:xfrm>
        <a:graphic>
          <a:graphicData uri="http://schemas.openxmlformats.org/drawingml/2006/chart">
            <c:chart xmlns:c="http://schemas.openxmlformats.org/drawingml/2006/chart" xmlns:r="http://schemas.openxmlformats.org/officeDocument/2006/relationships" r:id="rId4"/>
          </a:graphicData>
        </a:graphic>
      </p:graphicFrame>
      <p:sp>
        <p:nvSpPr>
          <p:cNvPr id="7" name="4 CuadroTexto"/>
          <p:cNvSpPr txBox="1"/>
          <p:nvPr/>
        </p:nvSpPr>
        <p:spPr>
          <a:xfrm>
            <a:off x="234788" y="6523617"/>
            <a:ext cx="6466514" cy="276999"/>
          </a:xfrm>
          <a:prstGeom prst="rect">
            <a:avLst/>
          </a:prstGeom>
          <a:noFill/>
        </p:spPr>
        <p:txBody>
          <a:bodyPr wrap="none" rtlCol="0">
            <a:spAutoFit/>
          </a:bodyPr>
          <a:lstStyle/>
          <a:p>
            <a:r>
              <a:rPr lang="es-CL" sz="1200" dirty="0" smtClean="0"/>
              <a:t>Fuente: Elaboración propia a partir de datos de series CEP y CERC (Informe Desarrollo Humano 2012).</a:t>
            </a:r>
            <a:endParaRPr lang="es-CL" sz="1200" dirty="0"/>
          </a:p>
        </p:txBody>
      </p:sp>
    </p:spTree>
    <p:extLst>
      <p:ext uri="{BB962C8B-B14F-4D97-AF65-F5344CB8AC3E}">
        <p14:creationId xmlns:p14="http://schemas.microsoft.com/office/powerpoint/2010/main" xmlns="" val="206101900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lIns="91440" tIns="45720" rIns="91440" bIns="45720" rtlCol="0" anchor="ctr">
            <a:normAutofit/>
          </a:bodyPr>
          <a:lstStyle/>
          <a:p>
            <a:pPr algn="l" fontAlgn="base">
              <a:spcAft>
                <a:spcPct val="0"/>
              </a:spcAft>
            </a:pPr>
            <a:r>
              <a:rPr lang="es-CL" sz="3200" dirty="0" smtClean="0">
                <a:latin typeface="Tw Cen MT" pitchFamily="34" charset="0"/>
              </a:rPr>
              <a:t>El resultado: Una alta evaluación de su propia vida pero una peor percepción del colectivo</a:t>
            </a:r>
            <a:endParaRPr lang="es-CL" sz="3200" dirty="0">
              <a:latin typeface="Tw Cen MT" pitchFamily="34" charset="0"/>
            </a:endParaRPr>
          </a:p>
        </p:txBody>
      </p:sp>
      <p:graphicFrame>
        <p:nvGraphicFramePr>
          <p:cNvPr id="4" name="Gráfico 3"/>
          <p:cNvGraphicFramePr>
            <a:graphicFrameLocks/>
          </p:cNvGraphicFramePr>
          <p:nvPr>
            <p:extLst>
              <p:ext uri="{D42A27DB-BD31-4B8C-83A1-F6EECF244321}">
                <p14:modId xmlns:p14="http://schemas.microsoft.com/office/powerpoint/2010/main" xmlns="" val="1517648225"/>
              </p:ext>
            </p:extLst>
          </p:nvPr>
        </p:nvGraphicFramePr>
        <p:xfrm>
          <a:off x="457200" y="2057400"/>
          <a:ext cx="8363272" cy="4395936"/>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http://intra.pnud.cl/files/plantillas-logos/PNUD_Logo-azul-tagline-negro.jpg"/>
          <p:cNvPicPr>
            <a:picLocks noChangeAspect="1" noChangeArrowheads="1"/>
          </p:cNvPicPr>
          <p:nvPr/>
        </p:nvPicPr>
        <p:blipFill>
          <a:blip r:embed="rId4" cstate="print"/>
          <a:srcRect/>
          <a:stretch>
            <a:fillRect/>
          </a:stretch>
        </p:blipFill>
        <p:spPr bwMode="auto">
          <a:xfrm>
            <a:off x="8601198" y="5949280"/>
            <a:ext cx="302593" cy="688603"/>
          </a:xfrm>
          <a:prstGeom prst="rect">
            <a:avLst/>
          </a:prstGeom>
          <a:noFill/>
          <a:ln w="9525">
            <a:noFill/>
            <a:miter lim="800000"/>
            <a:headEnd/>
            <a:tailEnd/>
          </a:ln>
        </p:spPr>
      </p:pic>
    </p:spTree>
    <p:extLst>
      <p:ext uri="{BB962C8B-B14F-4D97-AF65-F5344CB8AC3E}">
        <p14:creationId xmlns:p14="http://schemas.microsoft.com/office/powerpoint/2010/main" xmlns="" val="92539547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fontScale="90000"/>
          </a:bodyPr>
          <a:lstStyle/>
          <a:p>
            <a:pPr algn="l" fontAlgn="base">
              <a:spcAft>
                <a:spcPct val="0"/>
              </a:spcAft>
            </a:pPr>
            <a:r>
              <a:rPr lang="es-CL" sz="3200" dirty="0" smtClean="0">
                <a:latin typeface="Tw Cen MT" pitchFamily="34" charset="0"/>
              </a:rPr>
              <a:t>Esta diferencia se muestra también en la percepción de los avances:</a:t>
            </a:r>
            <a:br>
              <a:rPr lang="es-CL" sz="3200" dirty="0" smtClean="0">
                <a:latin typeface="Tw Cen MT" pitchFamily="34" charset="0"/>
              </a:rPr>
            </a:br>
            <a:r>
              <a:rPr lang="es-CL" sz="3200" dirty="0" smtClean="0">
                <a:latin typeface="Tw Cen MT" pitchFamily="34" charset="0"/>
              </a:rPr>
              <a:t> No es claro que se piense que Chile avance…</a:t>
            </a:r>
            <a:endParaRPr lang="es-CL" sz="3200" dirty="0">
              <a:latin typeface="Tw Cen MT" pitchFamily="34" charset="0"/>
            </a:endParaRPr>
          </a:p>
        </p:txBody>
      </p:sp>
      <p:sp>
        <p:nvSpPr>
          <p:cNvPr id="614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7 Tabla"/>
          <p:cNvGraphicFramePr>
            <a:graphicFrameLocks noGrp="1"/>
          </p:cNvGraphicFramePr>
          <p:nvPr>
            <p:extLst/>
          </p:nvPr>
        </p:nvGraphicFramePr>
        <p:xfrm>
          <a:off x="395536" y="2564904"/>
          <a:ext cx="8064897" cy="1224135"/>
        </p:xfrm>
        <a:graphic>
          <a:graphicData uri="http://schemas.openxmlformats.org/drawingml/2006/table">
            <a:tbl>
              <a:tblPr/>
              <a:tblGrid>
                <a:gridCol w="3808464"/>
                <a:gridCol w="1418811"/>
                <a:gridCol w="1418811"/>
                <a:gridCol w="1418811"/>
              </a:tblGrid>
              <a:tr h="479970">
                <a:tc>
                  <a:txBody>
                    <a:bodyPr/>
                    <a:lstStyle/>
                    <a:p>
                      <a:pPr>
                        <a:lnSpc>
                          <a:spcPct val="107000"/>
                        </a:lnSpc>
                        <a:spcAft>
                          <a:spcPts val="0"/>
                        </a:spcAft>
                      </a:pPr>
                      <a:r>
                        <a:rPr lang="es-CL" sz="1200" b="1" dirty="0">
                          <a:solidFill>
                            <a:srgbClr val="FFFFFF"/>
                          </a:solidFill>
                          <a:latin typeface="Calibri"/>
                          <a:ea typeface="Times New Roman"/>
                        </a:rPr>
                        <a:t>Diría usted que en la actualidad la situación del país es mejor, igual o peor que antes</a:t>
                      </a:r>
                      <a:endParaRPr lang="es-CL" sz="1200" dirty="0">
                        <a:latin typeface="Times New Roman"/>
                        <a:ea typeface="Times New Roman"/>
                      </a:endParaRPr>
                    </a:p>
                  </a:txBody>
                  <a:tcPr marL="44450" marR="4445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07000"/>
                        </a:lnSpc>
                        <a:spcAft>
                          <a:spcPts val="0"/>
                        </a:spcAft>
                      </a:pPr>
                      <a:r>
                        <a:rPr lang="es-CL" sz="1200" b="1" dirty="0">
                          <a:solidFill>
                            <a:srgbClr val="FFFFFF"/>
                          </a:solidFill>
                          <a:latin typeface="Calibri"/>
                          <a:ea typeface="Times New Roman"/>
                        </a:rPr>
                        <a:t>2000 (comparación 5 años atrás)</a:t>
                      </a:r>
                      <a:endParaRPr lang="es-CL" sz="1200" dirty="0">
                        <a:latin typeface="Times New Roman"/>
                        <a:ea typeface="Times New Roman"/>
                      </a:endParaRPr>
                    </a:p>
                  </a:txBody>
                  <a:tcPr marL="44450" marR="44450" marT="0" marB="0" anchor="b">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07000"/>
                        </a:lnSpc>
                        <a:spcAft>
                          <a:spcPts val="0"/>
                        </a:spcAft>
                      </a:pPr>
                      <a:r>
                        <a:rPr lang="es-CL" sz="1200" b="1" dirty="0">
                          <a:solidFill>
                            <a:srgbClr val="FFFFFF"/>
                          </a:solidFill>
                          <a:latin typeface="Calibri"/>
                          <a:ea typeface="Times New Roman"/>
                        </a:rPr>
                        <a:t>2012 (comparación diez años atrás)</a:t>
                      </a:r>
                      <a:endParaRPr lang="es-CL" sz="1200" dirty="0">
                        <a:latin typeface="Times New Roman"/>
                        <a:ea typeface="Times New Roman"/>
                      </a:endParaRPr>
                    </a:p>
                  </a:txBody>
                  <a:tcPr marL="44450" marR="44450" marT="0" marB="0" anchor="b">
                    <a:lnL>
                      <a:noFill/>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algn="ctr" defTabSz="914400" rtl="0" eaLnBrk="1" latinLnBrk="0" hangingPunct="1">
                        <a:lnSpc>
                          <a:spcPct val="107000"/>
                        </a:lnSpc>
                        <a:spcAft>
                          <a:spcPts val="0"/>
                        </a:spcAft>
                      </a:pPr>
                      <a:r>
                        <a:rPr lang="es-CL" sz="1200" b="1" kern="1200" dirty="0" smtClean="0">
                          <a:solidFill>
                            <a:srgbClr val="FFFFFF"/>
                          </a:solidFill>
                          <a:latin typeface="Calibri"/>
                          <a:ea typeface="Times New Roman"/>
                          <a:cs typeface="+mn-cs"/>
                        </a:rPr>
                        <a:t>2015 (comparación diez años atrás)</a:t>
                      </a:r>
                      <a:endParaRPr lang="es-CL" sz="1200" b="1" kern="1200" dirty="0">
                        <a:solidFill>
                          <a:srgbClr val="FFFFFF"/>
                        </a:solidFill>
                        <a:latin typeface="Calibri"/>
                        <a:ea typeface="Times New Roman"/>
                        <a:cs typeface="+mn-cs"/>
                      </a:endParaRPr>
                    </a:p>
                  </a:txBody>
                  <a:tcPr marL="44450" marR="4445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248055">
                <a:tc>
                  <a:txBody>
                    <a:bodyPr/>
                    <a:lstStyle/>
                    <a:p>
                      <a:pPr>
                        <a:lnSpc>
                          <a:spcPct val="107000"/>
                        </a:lnSpc>
                        <a:spcAft>
                          <a:spcPts val="0"/>
                        </a:spcAft>
                      </a:pPr>
                      <a:r>
                        <a:rPr lang="es-CL" sz="1200" b="1" dirty="0">
                          <a:solidFill>
                            <a:srgbClr val="000000"/>
                          </a:solidFill>
                          <a:latin typeface="Calibri"/>
                          <a:ea typeface="Times New Roman"/>
                        </a:rPr>
                        <a:t>Mejor</a:t>
                      </a:r>
                      <a:endParaRPr lang="es-CL" sz="1200" b="1" dirty="0">
                        <a:latin typeface="Times New Roman"/>
                        <a:ea typeface="Times New Roman"/>
                      </a:endParaRPr>
                    </a:p>
                  </a:txBody>
                  <a:tcPr marL="44450" marR="4445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s-CL" sz="1200" b="1" dirty="0">
                          <a:solidFill>
                            <a:srgbClr val="000000"/>
                          </a:solidFill>
                          <a:latin typeface="Calibri"/>
                          <a:ea typeface="Times New Roman"/>
                        </a:rPr>
                        <a:t>20,9</a:t>
                      </a:r>
                      <a:endParaRPr lang="es-CL" sz="1200" b="1" dirty="0">
                        <a:latin typeface="Times New Roman"/>
                        <a:ea typeface="Times New Roman"/>
                      </a:endParaRPr>
                    </a:p>
                  </a:txBody>
                  <a:tcPr marL="44450" marR="44450" marT="0" marB="0" anchor="b">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s-CL" sz="1200" b="1" dirty="0">
                          <a:solidFill>
                            <a:srgbClr val="000000"/>
                          </a:solidFill>
                          <a:latin typeface="Calibri"/>
                          <a:ea typeface="Times New Roman"/>
                        </a:rPr>
                        <a:t>38,8</a:t>
                      </a:r>
                      <a:endParaRPr lang="es-CL" sz="1200" b="1" dirty="0">
                        <a:latin typeface="Times New Roman"/>
                        <a:ea typeface="Times New Roman"/>
                      </a:endParaRPr>
                    </a:p>
                  </a:txBody>
                  <a:tcPr marL="44450" marR="44450" marT="0" marB="0" anchor="b">
                    <a:lnL>
                      <a:noFill/>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CL" sz="1200" b="1" kern="1200" dirty="0" smtClean="0">
                          <a:solidFill>
                            <a:srgbClr val="000000"/>
                          </a:solidFill>
                          <a:latin typeface="Calibri"/>
                          <a:ea typeface="Times New Roman"/>
                          <a:cs typeface="+mn-cs"/>
                        </a:rPr>
                        <a:t>36,6</a:t>
                      </a:r>
                      <a:endParaRPr lang="es-CL" sz="1200" b="1" kern="1200" dirty="0">
                        <a:solidFill>
                          <a:srgbClr val="000000"/>
                        </a:solidFill>
                        <a:latin typeface="Calibri"/>
                        <a:ea typeface="Times New Roman"/>
                        <a:cs typeface="+mn-cs"/>
                      </a:endParaRPr>
                    </a:p>
                  </a:txBody>
                  <a:tcPr marL="44450" marR="4445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8055">
                <a:tc>
                  <a:txBody>
                    <a:bodyPr/>
                    <a:lstStyle/>
                    <a:p>
                      <a:pPr>
                        <a:lnSpc>
                          <a:spcPct val="107000"/>
                        </a:lnSpc>
                        <a:spcAft>
                          <a:spcPts val="0"/>
                        </a:spcAft>
                      </a:pPr>
                      <a:r>
                        <a:rPr lang="es-CL" sz="1200" dirty="0" smtClean="0">
                          <a:solidFill>
                            <a:srgbClr val="000000"/>
                          </a:solidFill>
                          <a:latin typeface="Calibri"/>
                          <a:ea typeface="Times New Roman"/>
                        </a:rPr>
                        <a:t>Igual</a:t>
                      </a:r>
                      <a:endParaRPr lang="es-CL" sz="1200" dirty="0">
                        <a:latin typeface="Times New Roman"/>
                        <a:ea typeface="Times New Roman"/>
                      </a:endParaRPr>
                    </a:p>
                  </a:txBody>
                  <a:tcPr marL="44450" marR="4445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s-CL" sz="1200" dirty="0">
                          <a:solidFill>
                            <a:srgbClr val="000000"/>
                          </a:solidFill>
                          <a:latin typeface="Calibri"/>
                          <a:ea typeface="Times New Roman"/>
                        </a:rPr>
                        <a:t>31,1</a:t>
                      </a:r>
                      <a:endParaRPr lang="es-CL" sz="1200" dirty="0">
                        <a:latin typeface="Times New Roman"/>
                        <a:ea typeface="Times New Roman"/>
                      </a:endParaRPr>
                    </a:p>
                  </a:txBody>
                  <a:tcPr marL="44450" marR="44450" marT="0" marB="0" anchor="b">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s-CL" sz="1200" dirty="0">
                          <a:solidFill>
                            <a:srgbClr val="000000"/>
                          </a:solidFill>
                          <a:latin typeface="Calibri"/>
                          <a:ea typeface="Times New Roman"/>
                        </a:rPr>
                        <a:t>35,9</a:t>
                      </a:r>
                      <a:endParaRPr lang="es-CL" sz="1200" dirty="0">
                        <a:latin typeface="Times New Roman"/>
                        <a:ea typeface="Times New Roman"/>
                      </a:endParaRPr>
                    </a:p>
                  </a:txBody>
                  <a:tcPr marL="44450" marR="44450" marT="0" marB="0" anchor="b">
                    <a:lnL>
                      <a:noFill/>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CL" sz="1200" kern="1200" dirty="0" smtClean="0">
                          <a:solidFill>
                            <a:srgbClr val="000000"/>
                          </a:solidFill>
                          <a:latin typeface="Calibri"/>
                          <a:ea typeface="Times New Roman"/>
                          <a:cs typeface="+mn-cs"/>
                        </a:rPr>
                        <a:t>41,5</a:t>
                      </a:r>
                      <a:endParaRPr lang="es-CL" sz="1200" kern="1200" dirty="0">
                        <a:solidFill>
                          <a:srgbClr val="000000"/>
                        </a:solidFill>
                        <a:latin typeface="Calibri"/>
                        <a:ea typeface="Times New Roman"/>
                        <a:cs typeface="+mn-cs"/>
                      </a:endParaRPr>
                    </a:p>
                  </a:txBody>
                  <a:tcPr marL="44450" marR="4445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8055">
                <a:tc>
                  <a:txBody>
                    <a:bodyPr/>
                    <a:lstStyle/>
                    <a:p>
                      <a:pPr>
                        <a:lnSpc>
                          <a:spcPct val="107000"/>
                        </a:lnSpc>
                        <a:spcAft>
                          <a:spcPts val="0"/>
                        </a:spcAft>
                      </a:pPr>
                      <a:r>
                        <a:rPr lang="es-CL" sz="1200" dirty="0">
                          <a:solidFill>
                            <a:srgbClr val="000000"/>
                          </a:solidFill>
                          <a:latin typeface="Calibri"/>
                          <a:ea typeface="Times New Roman"/>
                        </a:rPr>
                        <a:t>Peor</a:t>
                      </a:r>
                      <a:endParaRPr lang="es-CL" sz="1200" dirty="0">
                        <a:latin typeface="Times New Roman"/>
                        <a:ea typeface="Times New Roman"/>
                      </a:endParaRPr>
                    </a:p>
                  </a:txBody>
                  <a:tcPr marL="44450" marR="4445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s-CL" sz="1200">
                          <a:solidFill>
                            <a:srgbClr val="000000"/>
                          </a:solidFill>
                          <a:latin typeface="Calibri"/>
                          <a:ea typeface="Times New Roman"/>
                        </a:rPr>
                        <a:t>46,8</a:t>
                      </a:r>
                      <a:endParaRPr lang="es-CL" sz="1200">
                        <a:latin typeface="Times New Roman"/>
                        <a:ea typeface="Times New Roman"/>
                      </a:endParaRPr>
                    </a:p>
                  </a:txBody>
                  <a:tcPr marL="44450" marR="44450" marT="0" marB="0" anchor="b">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s-CL" sz="1200" dirty="0">
                          <a:solidFill>
                            <a:srgbClr val="000000"/>
                          </a:solidFill>
                          <a:latin typeface="Calibri"/>
                          <a:ea typeface="Times New Roman"/>
                        </a:rPr>
                        <a:t>23,8</a:t>
                      </a:r>
                      <a:endParaRPr lang="es-CL" sz="1200" dirty="0">
                        <a:latin typeface="Times New Roman"/>
                        <a:ea typeface="Times New Roman"/>
                      </a:endParaRPr>
                    </a:p>
                  </a:txBody>
                  <a:tcPr marL="44450" marR="44450" marT="0" marB="0" anchor="b">
                    <a:lnL>
                      <a:noFill/>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CL" sz="1200" kern="1200" dirty="0" smtClean="0">
                          <a:solidFill>
                            <a:srgbClr val="000000"/>
                          </a:solidFill>
                          <a:latin typeface="Calibri"/>
                          <a:ea typeface="Times New Roman"/>
                          <a:cs typeface="+mn-cs"/>
                        </a:rPr>
                        <a:t>21,9</a:t>
                      </a:r>
                      <a:endParaRPr lang="es-CL" sz="1200" kern="1200" dirty="0">
                        <a:solidFill>
                          <a:srgbClr val="000000"/>
                        </a:solidFill>
                        <a:latin typeface="Calibri"/>
                        <a:ea typeface="Times New Roman"/>
                        <a:cs typeface="+mn-cs"/>
                      </a:endParaRPr>
                    </a:p>
                  </a:txBody>
                  <a:tcPr marL="44450" marR="4445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pic>
        <p:nvPicPr>
          <p:cNvPr id="5" name="Picture 4" descr="http://intra.pnud.cl/files/plantillas-logos/PNUD_Logo-azul-tagline-negro.jpg"/>
          <p:cNvPicPr>
            <a:picLocks noChangeAspect="1" noChangeArrowheads="1"/>
          </p:cNvPicPr>
          <p:nvPr/>
        </p:nvPicPr>
        <p:blipFill>
          <a:blip r:embed="rId3" cstate="print"/>
          <a:srcRect/>
          <a:stretch>
            <a:fillRect/>
          </a:stretch>
        </p:blipFill>
        <p:spPr bwMode="auto">
          <a:xfrm>
            <a:off x="8601198" y="5949280"/>
            <a:ext cx="302593" cy="688603"/>
          </a:xfrm>
          <a:prstGeom prst="rect">
            <a:avLst/>
          </a:prstGeom>
          <a:noFill/>
          <a:ln w="9525">
            <a:noFill/>
            <a:miter lim="800000"/>
            <a:headEnd/>
            <a:tailEnd/>
          </a:ln>
        </p:spPr>
      </p:pic>
    </p:spTree>
    <p:extLst>
      <p:ext uri="{BB962C8B-B14F-4D97-AF65-F5344CB8AC3E}">
        <p14:creationId xmlns:p14="http://schemas.microsoft.com/office/powerpoint/2010/main" xmlns="" val="63490722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pPr algn="l" fontAlgn="base">
              <a:spcAft>
                <a:spcPct val="0"/>
              </a:spcAft>
            </a:pPr>
            <a:r>
              <a:rPr lang="es-CL" sz="3200" dirty="0" smtClean="0">
                <a:latin typeface="Tw Cen MT" pitchFamily="34" charset="0"/>
              </a:rPr>
              <a:t>… pero sí es claro que uno mismo y su familia han avanzado</a:t>
            </a:r>
            <a:endParaRPr lang="es-CL" sz="3200" dirty="0">
              <a:latin typeface="Tw Cen MT" pitchFamily="34" charset="0"/>
            </a:endParaRPr>
          </a:p>
        </p:txBody>
      </p:sp>
      <p:sp>
        <p:nvSpPr>
          <p:cNvPr id="614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7 Tabla"/>
          <p:cNvGraphicFramePr>
            <a:graphicFrameLocks noGrp="1"/>
          </p:cNvGraphicFramePr>
          <p:nvPr>
            <p:extLst/>
          </p:nvPr>
        </p:nvGraphicFramePr>
        <p:xfrm>
          <a:off x="683568" y="2996952"/>
          <a:ext cx="7776865" cy="1997970"/>
        </p:xfrm>
        <a:graphic>
          <a:graphicData uri="http://schemas.openxmlformats.org/drawingml/2006/table">
            <a:tbl>
              <a:tblPr/>
              <a:tblGrid>
                <a:gridCol w="1984639"/>
                <a:gridCol w="1849027"/>
                <a:gridCol w="1848157"/>
                <a:gridCol w="2095042"/>
              </a:tblGrid>
              <a:tr h="1080120">
                <a:tc>
                  <a:txBody>
                    <a:bodyPr/>
                    <a:lstStyle/>
                    <a:p>
                      <a:pPr>
                        <a:lnSpc>
                          <a:spcPct val="107000"/>
                        </a:lnSpc>
                        <a:spcAft>
                          <a:spcPts val="0"/>
                        </a:spcAft>
                      </a:pPr>
                      <a:r>
                        <a:rPr lang="es-CL" sz="1200" b="1" dirty="0">
                          <a:solidFill>
                            <a:srgbClr val="FFFFFF"/>
                          </a:solidFill>
                          <a:latin typeface="Calibri"/>
                          <a:ea typeface="Times New Roman"/>
                        </a:rPr>
                        <a:t>Pregunta</a:t>
                      </a:r>
                      <a:endParaRPr lang="es-CL" sz="1200" dirty="0">
                        <a:latin typeface="Times New Roman"/>
                        <a:ea typeface="Times New Roman"/>
                      </a:endParaRPr>
                    </a:p>
                  </a:txBody>
                  <a:tcPr marL="44450" marR="4445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07000"/>
                        </a:lnSpc>
                        <a:spcAft>
                          <a:spcPts val="0"/>
                        </a:spcAft>
                      </a:pPr>
                      <a:r>
                        <a:rPr lang="es-CL" sz="1200" b="1" dirty="0">
                          <a:solidFill>
                            <a:srgbClr val="FFFFFF"/>
                          </a:solidFill>
                          <a:latin typeface="Calibri"/>
                          <a:ea typeface="Times New Roman"/>
                        </a:rPr>
                        <a:t>Diría usted que en la actualidad su vida es mejor, igual o peor que hace cinco años atrás (2000)</a:t>
                      </a:r>
                      <a:endParaRPr lang="es-CL" sz="1200" dirty="0">
                        <a:latin typeface="Times New Roman"/>
                        <a:ea typeface="Times New Roman"/>
                      </a:endParaRPr>
                    </a:p>
                  </a:txBody>
                  <a:tcPr marL="44450" marR="44450" marT="0" marB="0" anchor="b">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07000"/>
                        </a:lnSpc>
                        <a:spcAft>
                          <a:spcPts val="0"/>
                        </a:spcAft>
                      </a:pPr>
                      <a:r>
                        <a:rPr lang="es-CL" sz="1200" b="1" dirty="0">
                          <a:solidFill>
                            <a:srgbClr val="FFFFFF"/>
                          </a:solidFill>
                          <a:latin typeface="Calibri"/>
                          <a:ea typeface="Times New Roman"/>
                        </a:rPr>
                        <a:t>Si </a:t>
                      </a:r>
                      <a:r>
                        <a:rPr lang="es-CL" sz="1200" b="1" dirty="0" err="1">
                          <a:solidFill>
                            <a:srgbClr val="FFFFFF"/>
                          </a:solidFill>
                          <a:latin typeface="Calibri"/>
                          <a:ea typeface="Times New Roman"/>
                        </a:rPr>
                        <a:t>ud.</a:t>
                      </a:r>
                      <a:r>
                        <a:rPr lang="es-CL" sz="1200" b="1" dirty="0">
                          <a:solidFill>
                            <a:srgbClr val="FFFFFF"/>
                          </a:solidFill>
                          <a:latin typeface="Calibri"/>
                          <a:ea typeface="Times New Roman"/>
                        </a:rPr>
                        <a:t> piensa en la historia de sus familia, la de sus padres y abuelos, siente </a:t>
                      </a:r>
                      <a:r>
                        <a:rPr lang="es-CL" sz="1200" b="1" dirty="0" err="1">
                          <a:solidFill>
                            <a:srgbClr val="FFFFFF"/>
                          </a:solidFill>
                          <a:latin typeface="Calibri"/>
                          <a:ea typeface="Times New Roman"/>
                        </a:rPr>
                        <a:t>ud</a:t>
                      </a:r>
                      <a:r>
                        <a:rPr lang="es-CL" sz="1200" b="1" dirty="0">
                          <a:solidFill>
                            <a:srgbClr val="FFFFFF"/>
                          </a:solidFill>
                          <a:latin typeface="Calibri"/>
                          <a:ea typeface="Times New Roman"/>
                        </a:rPr>
                        <a:t>, que la situación económica de su familia (2002)</a:t>
                      </a:r>
                      <a:endParaRPr lang="es-CL" sz="1200" dirty="0">
                        <a:latin typeface="Times New Roman"/>
                        <a:ea typeface="Times New Roman"/>
                      </a:endParaRPr>
                    </a:p>
                  </a:txBody>
                  <a:tcPr marL="44450" marR="44450" marT="0" marB="0" anchor="b">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07000"/>
                        </a:lnSpc>
                        <a:spcAft>
                          <a:spcPts val="0"/>
                        </a:spcAft>
                      </a:pPr>
                      <a:r>
                        <a:rPr lang="es-CL" sz="1200" b="1">
                          <a:solidFill>
                            <a:srgbClr val="FFFFFF"/>
                          </a:solidFill>
                          <a:latin typeface="Calibri"/>
                          <a:ea typeface="Times New Roman"/>
                        </a:rPr>
                        <a:t>Pensando en cómo viven actualmente su familia y comparándolo con cómo vivían hace 10 años, ¿usted diría? (2012)</a:t>
                      </a:r>
                      <a:endParaRPr lang="es-CL" sz="1200">
                        <a:latin typeface="Times New Roman"/>
                        <a:ea typeface="Times New Roman"/>
                      </a:endParaRPr>
                    </a:p>
                  </a:txBody>
                  <a:tcPr marL="44450" marR="4445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277772">
                <a:tc>
                  <a:txBody>
                    <a:bodyPr/>
                    <a:lstStyle/>
                    <a:p>
                      <a:pPr>
                        <a:lnSpc>
                          <a:spcPct val="107000"/>
                        </a:lnSpc>
                        <a:spcAft>
                          <a:spcPts val="0"/>
                        </a:spcAft>
                      </a:pPr>
                      <a:r>
                        <a:rPr lang="es-CL" sz="1200" b="1" dirty="0">
                          <a:solidFill>
                            <a:srgbClr val="000000"/>
                          </a:solidFill>
                          <a:latin typeface="Calibri"/>
                          <a:ea typeface="Times New Roman"/>
                        </a:rPr>
                        <a:t>Mejor / Mejorando</a:t>
                      </a:r>
                      <a:endParaRPr lang="es-CL" sz="1200" b="1" dirty="0">
                        <a:latin typeface="Times New Roman"/>
                        <a:ea typeface="Times New Roman"/>
                      </a:endParaRPr>
                    </a:p>
                  </a:txBody>
                  <a:tcPr marL="44450" marR="4445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s-CL" sz="1200" b="1" dirty="0">
                          <a:solidFill>
                            <a:srgbClr val="000000"/>
                          </a:solidFill>
                          <a:latin typeface="Calibri"/>
                          <a:ea typeface="Times New Roman"/>
                        </a:rPr>
                        <a:t>48,2</a:t>
                      </a:r>
                      <a:endParaRPr lang="es-CL" sz="1200" b="1" dirty="0">
                        <a:latin typeface="Times New Roman"/>
                        <a:ea typeface="Times New Roman"/>
                      </a:endParaRPr>
                    </a:p>
                  </a:txBody>
                  <a:tcPr marL="44450" marR="44450" marT="0" marB="0" anchor="b">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s-CL" sz="1200" b="1" dirty="0">
                          <a:solidFill>
                            <a:srgbClr val="000000"/>
                          </a:solidFill>
                          <a:latin typeface="Calibri"/>
                          <a:ea typeface="Times New Roman"/>
                        </a:rPr>
                        <a:t>43,2</a:t>
                      </a:r>
                      <a:endParaRPr lang="es-CL" sz="1200" b="1" dirty="0">
                        <a:latin typeface="Times New Roman"/>
                        <a:ea typeface="Times New Roman"/>
                      </a:endParaRPr>
                    </a:p>
                  </a:txBody>
                  <a:tcPr marL="44450" marR="44450" marT="0" marB="0" anchor="b">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s-CL" sz="1200" b="1" dirty="0">
                          <a:solidFill>
                            <a:srgbClr val="000000"/>
                          </a:solidFill>
                          <a:latin typeface="Calibri"/>
                          <a:ea typeface="Times New Roman"/>
                        </a:rPr>
                        <a:t>55</a:t>
                      </a:r>
                      <a:endParaRPr lang="es-CL" sz="1200" b="1" dirty="0">
                        <a:latin typeface="Times New Roman"/>
                        <a:ea typeface="Times New Roman"/>
                      </a:endParaRPr>
                    </a:p>
                  </a:txBody>
                  <a:tcPr marL="44450" marR="4445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77772">
                <a:tc>
                  <a:txBody>
                    <a:bodyPr/>
                    <a:lstStyle/>
                    <a:p>
                      <a:pPr>
                        <a:lnSpc>
                          <a:spcPct val="107000"/>
                        </a:lnSpc>
                        <a:spcAft>
                          <a:spcPts val="0"/>
                        </a:spcAft>
                      </a:pPr>
                      <a:r>
                        <a:rPr lang="es-CL" sz="1200">
                          <a:solidFill>
                            <a:srgbClr val="000000"/>
                          </a:solidFill>
                          <a:latin typeface="Calibri"/>
                          <a:ea typeface="Times New Roman"/>
                        </a:rPr>
                        <a:t>Igual / permanecido</a:t>
                      </a:r>
                      <a:endParaRPr lang="es-CL" sz="1200">
                        <a:latin typeface="Times New Roman"/>
                        <a:ea typeface="Times New Roman"/>
                      </a:endParaRPr>
                    </a:p>
                  </a:txBody>
                  <a:tcPr marL="44450" marR="4445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s-CL" sz="1200">
                          <a:solidFill>
                            <a:srgbClr val="000000"/>
                          </a:solidFill>
                          <a:latin typeface="Calibri"/>
                          <a:ea typeface="Times New Roman"/>
                        </a:rPr>
                        <a:t>28,2</a:t>
                      </a:r>
                      <a:endParaRPr lang="es-CL" sz="1200">
                        <a:latin typeface="Times New Roman"/>
                        <a:ea typeface="Times New Roman"/>
                      </a:endParaRPr>
                    </a:p>
                  </a:txBody>
                  <a:tcPr marL="44450" marR="44450" marT="0" marB="0" anchor="b">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s-CL" sz="1200">
                          <a:solidFill>
                            <a:srgbClr val="000000"/>
                          </a:solidFill>
                          <a:latin typeface="Calibri"/>
                          <a:ea typeface="Times New Roman"/>
                        </a:rPr>
                        <a:t>20,9</a:t>
                      </a:r>
                      <a:endParaRPr lang="es-CL" sz="1200">
                        <a:latin typeface="Times New Roman"/>
                        <a:ea typeface="Times New Roman"/>
                      </a:endParaRPr>
                    </a:p>
                  </a:txBody>
                  <a:tcPr marL="44450" marR="44450" marT="0" marB="0" anchor="b">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s-CL" sz="1200" dirty="0">
                          <a:solidFill>
                            <a:srgbClr val="000000"/>
                          </a:solidFill>
                          <a:latin typeface="Calibri"/>
                          <a:ea typeface="Times New Roman"/>
                        </a:rPr>
                        <a:t>26,2</a:t>
                      </a:r>
                      <a:endParaRPr lang="es-CL" sz="1200" dirty="0">
                        <a:latin typeface="Times New Roman"/>
                        <a:ea typeface="Times New Roman"/>
                      </a:endParaRPr>
                    </a:p>
                  </a:txBody>
                  <a:tcPr marL="44450" marR="4445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77772">
                <a:tc>
                  <a:txBody>
                    <a:bodyPr/>
                    <a:lstStyle/>
                    <a:p>
                      <a:pPr>
                        <a:lnSpc>
                          <a:spcPct val="107000"/>
                        </a:lnSpc>
                        <a:spcAft>
                          <a:spcPts val="0"/>
                        </a:spcAft>
                      </a:pPr>
                      <a:r>
                        <a:rPr lang="es-CL" sz="1200">
                          <a:solidFill>
                            <a:srgbClr val="000000"/>
                          </a:solidFill>
                          <a:latin typeface="Calibri"/>
                          <a:ea typeface="Times New Roman"/>
                        </a:rPr>
                        <a:t>Peor / Empeorando</a:t>
                      </a:r>
                      <a:endParaRPr lang="es-CL" sz="1200">
                        <a:latin typeface="Times New Roman"/>
                        <a:ea typeface="Times New Roman"/>
                      </a:endParaRPr>
                    </a:p>
                  </a:txBody>
                  <a:tcPr marL="44450" marR="4445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s-CL" sz="1200">
                          <a:solidFill>
                            <a:srgbClr val="000000"/>
                          </a:solidFill>
                          <a:latin typeface="Calibri"/>
                          <a:ea typeface="Times New Roman"/>
                        </a:rPr>
                        <a:t>23,2</a:t>
                      </a:r>
                      <a:endParaRPr lang="es-CL" sz="1200">
                        <a:latin typeface="Times New Roman"/>
                        <a:ea typeface="Times New Roman"/>
                      </a:endParaRPr>
                    </a:p>
                  </a:txBody>
                  <a:tcPr marL="44450" marR="44450" marT="0" marB="0" anchor="b">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s-CL" sz="1200">
                          <a:solidFill>
                            <a:srgbClr val="000000"/>
                          </a:solidFill>
                          <a:latin typeface="Calibri"/>
                          <a:ea typeface="Times New Roman"/>
                        </a:rPr>
                        <a:t>29,2</a:t>
                      </a:r>
                      <a:endParaRPr lang="es-CL" sz="1200">
                        <a:latin typeface="Times New Roman"/>
                        <a:ea typeface="Times New Roman"/>
                      </a:endParaRPr>
                    </a:p>
                  </a:txBody>
                  <a:tcPr marL="44450" marR="44450" marT="0" marB="0" anchor="b">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s-CL" sz="1200" dirty="0">
                          <a:solidFill>
                            <a:srgbClr val="000000"/>
                          </a:solidFill>
                          <a:latin typeface="Calibri"/>
                          <a:ea typeface="Times New Roman"/>
                        </a:rPr>
                        <a:t>14,7</a:t>
                      </a:r>
                      <a:endParaRPr lang="es-CL" sz="1200" dirty="0">
                        <a:latin typeface="Times New Roman"/>
                        <a:ea typeface="Times New Roman"/>
                      </a:endParaRPr>
                    </a:p>
                  </a:txBody>
                  <a:tcPr marL="44450" marR="4445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pic>
        <p:nvPicPr>
          <p:cNvPr id="5" name="Picture 4" descr="http://intra.pnud.cl/files/plantillas-logos/PNUD_Logo-azul-tagline-negro.jpg"/>
          <p:cNvPicPr>
            <a:picLocks noChangeAspect="1" noChangeArrowheads="1"/>
          </p:cNvPicPr>
          <p:nvPr/>
        </p:nvPicPr>
        <p:blipFill>
          <a:blip r:embed="rId3" cstate="print"/>
          <a:srcRect/>
          <a:stretch>
            <a:fillRect/>
          </a:stretch>
        </p:blipFill>
        <p:spPr bwMode="auto">
          <a:xfrm>
            <a:off x="8601198" y="5949280"/>
            <a:ext cx="302593" cy="688603"/>
          </a:xfrm>
          <a:prstGeom prst="rect">
            <a:avLst/>
          </a:prstGeom>
          <a:noFill/>
          <a:ln w="9525">
            <a:noFill/>
            <a:miter lim="800000"/>
            <a:headEnd/>
            <a:tailEnd/>
          </a:ln>
        </p:spPr>
      </p:pic>
    </p:spTree>
    <p:extLst>
      <p:ext uri="{BB962C8B-B14F-4D97-AF65-F5344CB8AC3E}">
        <p14:creationId xmlns:p14="http://schemas.microsoft.com/office/powerpoint/2010/main" xmlns="" val="103027585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L" sz="3700" dirty="0" smtClean="0"/>
              <a:t>C. La situación actual como una coyuntura de politización</a:t>
            </a:r>
            <a:endParaRPr lang="es-CL" sz="37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90872" y="188640"/>
            <a:ext cx="8229600" cy="1143000"/>
          </a:xfrm>
        </p:spPr>
        <p:txBody>
          <a:bodyPr/>
          <a:lstStyle/>
          <a:p>
            <a:pPr eaLnBrk="1" hangingPunct="1"/>
            <a:r>
              <a:rPr lang="es-CL" sz="3200" dirty="0">
                <a:solidFill>
                  <a:schemeClr val="tx1"/>
                </a:solidFill>
              </a:rPr>
              <a:t>¿Qué es la politización?</a:t>
            </a:r>
            <a:endParaRPr lang="es-ES" sz="3200" dirty="0">
              <a:solidFill>
                <a:schemeClr val="tx1"/>
              </a:solidFill>
            </a:endParaRPr>
          </a:p>
        </p:txBody>
      </p:sp>
      <p:sp>
        <p:nvSpPr>
          <p:cNvPr id="4" name="CuadroTexto 3"/>
          <p:cNvSpPr txBox="1"/>
          <p:nvPr/>
        </p:nvSpPr>
        <p:spPr>
          <a:xfrm>
            <a:off x="323529" y="2420888"/>
            <a:ext cx="8580262" cy="3170099"/>
          </a:xfrm>
          <a:prstGeom prst="rect">
            <a:avLst/>
          </a:prstGeom>
          <a:noFill/>
        </p:spPr>
        <p:txBody>
          <a:bodyPr wrap="square" rtlCol="0">
            <a:spAutoFit/>
          </a:bodyPr>
          <a:lstStyle/>
          <a:p>
            <a:pPr algn="ctr"/>
            <a:endParaRPr lang="es-CL" sz="2000" dirty="0"/>
          </a:p>
          <a:p>
            <a:pPr algn="ctr"/>
            <a:r>
              <a:rPr lang="es-CL" sz="2000" dirty="0" smtClean="0"/>
              <a:t>El </a:t>
            </a:r>
            <a:r>
              <a:rPr lang="es-CL" sz="2000" dirty="0"/>
              <a:t>proceso de disputa </a:t>
            </a:r>
            <a:r>
              <a:rPr lang="es-CL" sz="2000" dirty="0" smtClean="0"/>
              <a:t>por</a:t>
            </a:r>
          </a:p>
          <a:p>
            <a:pPr algn="ctr"/>
            <a:endParaRPr lang="es-CL" sz="2000" dirty="0" smtClean="0"/>
          </a:p>
          <a:p>
            <a:pPr algn="ctr"/>
            <a:r>
              <a:rPr lang="es-CL" sz="2000" dirty="0" smtClean="0"/>
              <a:t>lo </a:t>
            </a:r>
            <a:r>
              <a:rPr lang="es-CL" sz="2000" dirty="0"/>
              <a:t>que puede y debe </a:t>
            </a:r>
            <a:r>
              <a:rPr lang="es-CL" sz="2000" dirty="0" smtClean="0"/>
              <a:t>ser socialmente decidido</a:t>
            </a:r>
          </a:p>
          <a:p>
            <a:pPr algn="ctr"/>
            <a:endParaRPr lang="es-CL" sz="2000" dirty="0" smtClean="0"/>
          </a:p>
          <a:p>
            <a:pPr algn="ctr"/>
            <a:endParaRPr lang="es-CL" sz="2000" dirty="0"/>
          </a:p>
          <a:p>
            <a:pPr algn="ctr"/>
            <a:endParaRPr lang="es-CL" sz="2000" dirty="0"/>
          </a:p>
          <a:p>
            <a:pPr algn="ctr"/>
            <a:endParaRPr lang="es-ES" sz="2000" dirty="0" smtClean="0"/>
          </a:p>
          <a:p>
            <a:pPr algn="ctr"/>
            <a:r>
              <a:rPr lang="es-CL" sz="2000" dirty="0"/>
              <a:t>Disputa en distintos ámbitos, con diversas profundidades y velocidades. Rasgo clave: </a:t>
            </a:r>
            <a:r>
              <a:rPr lang="es-CL" sz="2000" dirty="0" smtClean="0"/>
              <a:t>heterogeneidad</a:t>
            </a:r>
            <a:endParaRPr lang="es-CL" sz="2000" dirty="0"/>
          </a:p>
        </p:txBody>
      </p:sp>
      <p:pic>
        <p:nvPicPr>
          <p:cNvPr id="8" name="Picture 4" descr="http://intra.pnud.cl/files/plantillas-logos/PNUD_Logo-azul-tagline-negro.jpg"/>
          <p:cNvPicPr>
            <a:picLocks noChangeAspect="1" noChangeArrowheads="1"/>
          </p:cNvPicPr>
          <p:nvPr/>
        </p:nvPicPr>
        <p:blipFill>
          <a:blip r:embed="rId3" cstate="print"/>
          <a:srcRect/>
          <a:stretch>
            <a:fillRect/>
          </a:stretch>
        </p:blipFill>
        <p:spPr bwMode="auto">
          <a:xfrm>
            <a:off x="8429154" y="5589240"/>
            <a:ext cx="474637" cy="1080120"/>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normAutofit fontScale="85000" lnSpcReduction="20000"/>
          </a:bodyPr>
          <a:lstStyle/>
          <a:p>
            <a:pPr>
              <a:defRPr/>
            </a:pPr>
            <a:fld id="{9B13C858-CADF-4E89-8809-B06A52F16003}" type="slidenum">
              <a:rPr lang="es-ES" smtClean="0"/>
              <a:pPr>
                <a:defRPr/>
              </a:pPr>
              <a:t>19</a:t>
            </a:fld>
            <a:endParaRPr lang="es-ES"/>
          </a:p>
        </p:txBody>
      </p:sp>
    </p:spTree>
    <p:extLst>
      <p:ext uri="{BB962C8B-B14F-4D97-AF65-F5344CB8AC3E}">
        <p14:creationId xmlns:p14="http://schemas.microsoft.com/office/powerpoint/2010/main" xmlns="" val="165886336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pPr algn="l" fontAlgn="base">
              <a:spcAft>
                <a:spcPct val="0"/>
              </a:spcAft>
            </a:pPr>
            <a:r>
              <a:rPr lang="es-CL" sz="3200" dirty="0" smtClean="0">
                <a:latin typeface="Tw Cen MT" pitchFamily="34" charset="0"/>
              </a:rPr>
              <a:t>Síntesis del argumento</a:t>
            </a:r>
            <a:endParaRPr lang="es-CL" sz="3200" dirty="0">
              <a:latin typeface="Tw Cen MT" pitchFamily="34" charset="0"/>
            </a:endParaRPr>
          </a:p>
        </p:txBody>
      </p:sp>
      <p:pic>
        <p:nvPicPr>
          <p:cNvPr id="6" name="Picture 4" descr="http://intra.pnud.cl/files/plantillas-logos/PNUD_Logo-azul-tagline-negro.jpg"/>
          <p:cNvPicPr>
            <a:picLocks noChangeAspect="1" noChangeArrowheads="1"/>
          </p:cNvPicPr>
          <p:nvPr/>
        </p:nvPicPr>
        <p:blipFill>
          <a:blip r:embed="rId3" cstate="print"/>
          <a:srcRect/>
          <a:stretch>
            <a:fillRect/>
          </a:stretch>
        </p:blipFill>
        <p:spPr bwMode="auto">
          <a:xfrm>
            <a:off x="8601198" y="5949280"/>
            <a:ext cx="302593" cy="688603"/>
          </a:xfrm>
          <a:prstGeom prst="rect">
            <a:avLst/>
          </a:prstGeom>
          <a:noFill/>
          <a:ln w="9525">
            <a:noFill/>
            <a:miter lim="800000"/>
            <a:headEnd/>
            <a:tailEnd/>
          </a:ln>
        </p:spPr>
      </p:pic>
      <p:sp>
        <p:nvSpPr>
          <p:cNvPr id="4" name="Marcador de contenido 3"/>
          <p:cNvSpPr>
            <a:spLocks noGrp="1"/>
          </p:cNvSpPr>
          <p:nvPr>
            <p:ph idx="1"/>
          </p:nvPr>
        </p:nvSpPr>
        <p:spPr/>
        <p:txBody>
          <a:bodyPr>
            <a:normAutofit fontScale="62500" lnSpcReduction="20000"/>
          </a:bodyPr>
          <a:lstStyle/>
          <a:p>
            <a:pPr>
              <a:lnSpc>
                <a:spcPct val="107000"/>
              </a:lnSpc>
            </a:pPr>
            <a:r>
              <a:rPr lang="es-ES" sz="2800" b="1" dirty="0" smtClean="0">
                <a:latin typeface="Arial" panose="020B0604020202020204" pitchFamily="34" charset="0"/>
                <a:cs typeface="Arial" panose="020B0604020202020204" pitchFamily="34" charset="0"/>
              </a:rPr>
              <a:t>Lo que se mantiene:</a:t>
            </a:r>
          </a:p>
          <a:p>
            <a:pPr marL="0" indent="0">
              <a:lnSpc>
                <a:spcPct val="107000"/>
              </a:lnSpc>
              <a:buNone/>
            </a:pPr>
            <a:r>
              <a:rPr lang="es-ES" sz="2800" b="1" dirty="0">
                <a:latin typeface="Arial" panose="020B0604020202020204" pitchFamily="34" charset="0"/>
                <a:cs typeface="Arial" panose="020B0604020202020204" pitchFamily="34" charset="0"/>
              </a:rPr>
              <a:t>	</a:t>
            </a:r>
            <a:r>
              <a:rPr lang="es-ES" sz="2800" b="1" dirty="0" smtClean="0">
                <a:latin typeface="Arial" panose="020B0604020202020204" pitchFamily="34" charset="0"/>
                <a:cs typeface="Arial" panose="020B0604020202020204" pitchFamily="34" charset="0"/>
              </a:rPr>
              <a:t>- </a:t>
            </a:r>
            <a:r>
              <a:rPr lang="es-ES" sz="2800" dirty="0" smtClean="0">
                <a:latin typeface="Arial" panose="020B0604020202020204" pitchFamily="34" charset="0"/>
                <a:cs typeface="Arial" panose="020B0604020202020204" pitchFamily="34" charset="0"/>
              </a:rPr>
              <a:t>La compleja relación entre el individuo y la sociedad;</a:t>
            </a:r>
          </a:p>
          <a:p>
            <a:pPr marL="0" indent="0">
              <a:lnSpc>
                <a:spcPct val="107000"/>
              </a:lnSpc>
              <a:buNone/>
            </a:pPr>
            <a:r>
              <a:rPr lang="es-ES" sz="2800" dirty="0">
                <a:latin typeface="Arial" panose="020B0604020202020204" pitchFamily="34" charset="0"/>
                <a:cs typeface="Arial" panose="020B0604020202020204" pitchFamily="34" charset="0"/>
              </a:rPr>
              <a:t>	</a:t>
            </a:r>
            <a:r>
              <a:rPr lang="es-ES" sz="2800" dirty="0" smtClean="0">
                <a:latin typeface="Arial" panose="020B0604020202020204" pitchFamily="34" charset="0"/>
                <a:cs typeface="Arial" panose="020B0604020202020204" pitchFamily="34" charset="0"/>
              </a:rPr>
              <a:t>- el malestar asociado a la inseguridad humana</a:t>
            </a:r>
          </a:p>
          <a:p>
            <a:pPr marL="0" indent="0">
              <a:lnSpc>
                <a:spcPct val="107000"/>
              </a:lnSpc>
              <a:buNone/>
            </a:pPr>
            <a:endParaRPr lang="es-ES" sz="2800" dirty="0">
              <a:latin typeface="Arial" panose="020B0604020202020204" pitchFamily="34" charset="0"/>
              <a:cs typeface="Arial" panose="020B0604020202020204" pitchFamily="34" charset="0"/>
            </a:endParaRPr>
          </a:p>
          <a:p>
            <a:pPr>
              <a:lnSpc>
                <a:spcPct val="107000"/>
              </a:lnSpc>
            </a:pPr>
            <a:r>
              <a:rPr lang="es-ES" sz="2800" b="1" dirty="0" smtClean="0">
                <a:latin typeface="Arial" panose="020B0604020202020204" pitchFamily="34" charset="0"/>
                <a:cs typeface="Arial" panose="020B0604020202020204" pitchFamily="34" charset="0"/>
              </a:rPr>
              <a:t>Lo que cambia: las valoraciones asociadas a esa disociación.</a:t>
            </a:r>
          </a:p>
          <a:p>
            <a:pPr lvl="1">
              <a:lnSpc>
                <a:spcPct val="107000"/>
              </a:lnSpc>
            </a:pPr>
            <a:r>
              <a:rPr lang="es-ES" sz="2400" dirty="0" smtClean="0">
                <a:latin typeface="Arial" panose="020B0604020202020204" pitchFamily="34" charset="0"/>
                <a:cs typeface="Arial" panose="020B0604020202020204" pitchFamily="34" charset="0"/>
              </a:rPr>
              <a:t>Una creciente satisfacción individual; una creciente insatisfacción con la sociedad.</a:t>
            </a:r>
          </a:p>
          <a:p>
            <a:pPr lvl="1">
              <a:lnSpc>
                <a:spcPct val="107000"/>
              </a:lnSpc>
            </a:pPr>
            <a:r>
              <a:rPr lang="es-ES" sz="2400" dirty="0" smtClean="0">
                <a:latin typeface="Arial" panose="020B0604020202020204" pitchFamily="34" charset="0"/>
                <a:cs typeface="Arial" panose="020B0604020202020204" pitchFamily="34" charset="0"/>
              </a:rPr>
              <a:t>La manera en se expresa ese malestar</a:t>
            </a:r>
          </a:p>
          <a:p>
            <a:pPr>
              <a:lnSpc>
                <a:spcPct val="107000"/>
              </a:lnSpc>
            </a:pPr>
            <a:endParaRPr lang="es-ES" sz="2800" dirty="0">
              <a:latin typeface="Arial" panose="020B0604020202020204" pitchFamily="34" charset="0"/>
              <a:cs typeface="Arial" panose="020B0604020202020204" pitchFamily="34" charset="0"/>
            </a:endParaRPr>
          </a:p>
          <a:p>
            <a:pPr>
              <a:lnSpc>
                <a:spcPct val="107000"/>
              </a:lnSpc>
            </a:pPr>
            <a:r>
              <a:rPr lang="es-ES" sz="2800" b="1" dirty="0" smtClean="0">
                <a:latin typeface="Arial" panose="020B0604020202020204" pitchFamily="34" charset="0"/>
                <a:cs typeface="Arial" panose="020B0604020202020204" pitchFamily="34" charset="0"/>
              </a:rPr>
              <a:t>El desafío que implica los tiempos de </a:t>
            </a:r>
            <a:r>
              <a:rPr lang="es-ES" sz="2800" b="1" dirty="0">
                <a:latin typeface="Arial" panose="020B0604020202020204" pitchFamily="34" charset="0"/>
                <a:cs typeface="Arial" panose="020B0604020202020204" pitchFamily="34" charset="0"/>
              </a:rPr>
              <a:t>la </a:t>
            </a:r>
            <a:r>
              <a:rPr lang="es-ES" sz="2800" b="1" dirty="0" smtClean="0">
                <a:latin typeface="Arial" panose="020B0604020202020204" pitchFamily="34" charset="0"/>
                <a:cs typeface="Arial" panose="020B0604020202020204" pitchFamily="34" charset="0"/>
              </a:rPr>
              <a:t>politización</a:t>
            </a:r>
          </a:p>
          <a:p>
            <a:pPr>
              <a:lnSpc>
                <a:spcPct val="107000"/>
              </a:lnSpc>
            </a:pPr>
            <a:endParaRPr lang="es-ES" sz="2800" dirty="0" smtClean="0">
              <a:latin typeface="Arial" panose="020B0604020202020204" pitchFamily="34" charset="0"/>
              <a:cs typeface="Arial" panose="020B0604020202020204" pitchFamily="34" charset="0"/>
            </a:endParaRPr>
          </a:p>
          <a:p>
            <a:pPr>
              <a:lnSpc>
                <a:spcPct val="107000"/>
              </a:lnSpc>
            </a:pPr>
            <a:endParaRPr lang="es-ES" sz="2800" dirty="0">
              <a:latin typeface="Arial" panose="020B0604020202020204" pitchFamily="34" charset="0"/>
              <a:cs typeface="Arial" panose="020B0604020202020204" pitchFamily="34" charset="0"/>
            </a:endParaRPr>
          </a:p>
          <a:p>
            <a:pPr>
              <a:lnSpc>
                <a:spcPct val="107000"/>
              </a:lnSpc>
            </a:pPr>
            <a:r>
              <a:rPr lang="es-ES" sz="2800" b="1" dirty="0" smtClean="0">
                <a:latin typeface="Arial" panose="020B0604020202020204" pitchFamily="34" charset="0"/>
                <a:cs typeface="Arial" panose="020B0604020202020204" pitchFamily="34" charset="0"/>
              </a:rPr>
              <a:t>La distancia entre élite y la sociedad.  </a:t>
            </a:r>
            <a:r>
              <a:rPr lang="es-ES" sz="2800" dirty="0" smtClean="0">
                <a:latin typeface="Arial" panose="020B0604020202020204" pitchFamily="34" charset="0"/>
                <a:cs typeface="Arial" panose="020B0604020202020204" pitchFamily="34" charset="0"/>
              </a:rPr>
              <a:t>Consecuencias para la conducción</a:t>
            </a:r>
          </a:p>
          <a:p>
            <a:pPr>
              <a:lnSpc>
                <a:spcPct val="107000"/>
              </a:lnSpc>
            </a:pPr>
            <a:endParaRPr lang="es-ES" sz="2800" dirty="0" smtClean="0">
              <a:latin typeface="Arial" panose="020B0604020202020204" pitchFamily="34" charset="0"/>
              <a:cs typeface="Arial" panose="020B0604020202020204" pitchFamily="34" charset="0"/>
            </a:endParaRPr>
          </a:p>
          <a:p>
            <a:pPr>
              <a:lnSpc>
                <a:spcPct val="107000"/>
              </a:lnSpc>
            </a:pPr>
            <a:endParaRPr lang="es-ES" sz="2800" dirty="0">
              <a:latin typeface="Arial" panose="020B0604020202020204" pitchFamily="34" charset="0"/>
              <a:cs typeface="Arial" panose="020B0604020202020204" pitchFamily="34" charset="0"/>
            </a:endParaRPr>
          </a:p>
          <a:p>
            <a:pPr>
              <a:lnSpc>
                <a:spcPct val="107000"/>
              </a:lnSpc>
            </a:pPr>
            <a:r>
              <a:rPr lang="es-ES" sz="2800" b="1" dirty="0" smtClean="0">
                <a:latin typeface="Arial" panose="020B0604020202020204" pitchFamily="34" charset="0"/>
                <a:cs typeface="Arial" panose="020B0604020202020204" pitchFamily="34" charset="0"/>
              </a:rPr>
              <a:t>Conclusión: la pregunta por el futuro</a:t>
            </a:r>
            <a:endParaRPr lang="es-ES" sz="2800" b="1" dirty="0">
              <a:latin typeface="Arial" panose="020B0604020202020204" pitchFamily="34" charset="0"/>
              <a:cs typeface="Arial" panose="020B0604020202020204" pitchFamily="34" charset="0"/>
            </a:endParaRPr>
          </a:p>
          <a:p>
            <a:pPr>
              <a:lnSpc>
                <a:spcPct val="107000"/>
              </a:lnSpc>
            </a:pPr>
            <a:endParaRPr lang="es-ES" sz="3100" dirty="0">
              <a:latin typeface="Arial" panose="020B0604020202020204" pitchFamily="34" charset="0"/>
              <a:cs typeface="Arial" panose="020B0604020202020204" pitchFamily="34" charset="0"/>
            </a:endParaRPr>
          </a:p>
          <a:p>
            <a:pPr>
              <a:lnSpc>
                <a:spcPct val="107000"/>
              </a:lnSpc>
            </a:pPr>
            <a:endParaRPr lang="es-ES" sz="3600" dirty="0">
              <a:latin typeface="Tw Cen MT"/>
            </a:endParaRPr>
          </a:p>
        </p:txBody>
      </p:sp>
    </p:spTree>
    <p:extLst>
      <p:ext uri="{BB962C8B-B14F-4D97-AF65-F5344CB8AC3E}">
        <p14:creationId xmlns:p14="http://schemas.microsoft.com/office/powerpoint/2010/main" xmlns="" val="1525538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90872" y="188640"/>
            <a:ext cx="8229600" cy="1143000"/>
          </a:xfrm>
        </p:spPr>
        <p:txBody>
          <a:bodyPr/>
          <a:lstStyle/>
          <a:p>
            <a:pPr eaLnBrk="1" hangingPunct="1"/>
            <a:r>
              <a:rPr lang="es-CL" sz="3200" dirty="0">
                <a:solidFill>
                  <a:schemeClr val="tx1"/>
                </a:solidFill>
              </a:rPr>
              <a:t>¿Qué es la politización?</a:t>
            </a:r>
            <a:endParaRPr lang="es-ES" sz="3200" dirty="0">
              <a:solidFill>
                <a:schemeClr val="tx1"/>
              </a:solidFill>
            </a:endParaRPr>
          </a:p>
        </p:txBody>
      </p:sp>
      <p:sp>
        <p:nvSpPr>
          <p:cNvPr id="4" name="CuadroTexto 3"/>
          <p:cNvSpPr txBox="1"/>
          <p:nvPr/>
        </p:nvSpPr>
        <p:spPr>
          <a:xfrm>
            <a:off x="662880" y="2620069"/>
            <a:ext cx="7869560" cy="1446550"/>
          </a:xfrm>
          <a:prstGeom prst="rect">
            <a:avLst/>
          </a:prstGeom>
          <a:noFill/>
        </p:spPr>
        <p:txBody>
          <a:bodyPr wrap="square" rtlCol="0">
            <a:spAutoFit/>
          </a:bodyPr>
          <a:lstStyle/>
          <a:p>
            <a:pPr algn="ctr"/>
            <a:endParaRPr lang="es-CL" sz="2000" dirty="0"/>
          </a:p>
          <a:p>
            <a:pPr algn="ctr"/>
            <a:r>
              <a:rPr lang="es-CL" sz="2000" dirty="0" smtClean="0"/>
              <a:t>Una diferencia esencial entre</a:t>
            </a:r>
          </a:p>
          <a:p>
            <a:pPr algn="ctr"/>
            <a:endParaRPr lang="es-CL" sz="2000" dirty="0"/>
          </a:p>
          <a:p>
            <a:pPr algn="ctr"/>
            <a:r>
              <a:rPr lang="es-ES" sz="2800" b="1" dirty="0" smtClean="0"/>
              <a:t>Lo político y la política</a:t>
            </a:r>
            <a:endParaRPr lang="es-CL" sz="2800" b="1" dirty="0"/>
          </a:p>
        </p:txBody>
      </p:sp>
      <p:pic>
        <p:nvPicPr>
          <p:cNvPr id="5" name="Picture 4" descr="http://intra.pnud.cl/files/plantillas-logos/PNUD_Logo-azul-tagline-negro.jpg"/>
          <p:cNvPicPr>
            <a:picLocks noChangeAspect="1" noChangeArrowheads="1"/>
          </p:cNvPicPr>
          <p:nvPr/>
        </p:nvPicPr>
        <p:blipFill>
          <a:blip r:embed="rId3" cstate="print"/>
          <a:srcRect/>
          <a:stretch>
            <a:fillRect/>
          </a:stretch>
        </p:blipFill>
        <p:spPr bwMode="auto">
          <a:xfrm>
            <a:off x="8429154" y="5589240"/>
            <a:ext cx="474637" cy="1080120"/>
          </a:xfrm>
          <a:prstGeom prst="rect">
            <a:avLst/>
          </a:prstGeom>
          <a:noFill/>
          <a:ln w="9525">
            <a:noFill/>
            <a:miter lim="800000"/>
            <a:headEnd/>
            <a:tailEnd/>
          </a:ln>
        </p:spPr>
      </p:pic>
      <p:sp>
        <p:nvSpPr>
          <p:cNvPr id="6" name="5 Marcador de número de diapositiva"/>
          <p:cNvSpPr>
            <a:spLocks noGrp="1"/>
          </p:cNvSpPr>
          <p:nvPr>
            <p:ph type="sldNum" sz="quarter" idx="12"/>
          </p:nvPr>
        </p:nvSpPr>
        <p:spPr/>
        <p:txBody>
          <a:bodyPr>
            <a:normAutofit fontScale="85000" lnSpcReduction="20000"/>
          </a:bodyPr>
          <a:lstStyle/>
          <a:p>
            <a:pPr>
              <a:defRPr/>
            </a:pPr>
            <a:fld id="{9B13C858-CADF-4E89-8809-B06A52F16003}" type="slidenum">
              <a:rPr lang="es-ES" smtClean="0"/>
              <a:pPr>
                <a:defRPr/>
              </a:pPr>
              <a:t>20</a:t>
            </a:fld>
            <a:endParaRPr lang="es-ES"/>
          </a:p>
        </p:txBody>
      </p:sp>
    </p:spTree>
    <p:extLst>
      <p:ext uri="{BB962C8B-B14F-4D97-AF65-F5344CB8AC3E}">
        <p14:creationId xmlns:p14="http://schemas.microsoft.com/office/powerpoint/2010/main" xmlns="" val="4183552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11560" y="188640"/>
            <a:ext cx="7848872" cy="990600"/>
          </a:xfrm>
        </p:spPr>
        <p:txBody>
          <a:bodyPr>
            <a:noAutofit/>
          </a:bodyPr>
          <a:lstStyle/>
          <a:p>
            <a:pPr algn="l" fontAlgn="base">
              <a:spcAft>
                <a:spcPct val="0"/>
              </a:spcAft>
            </a:pPr>
            <a:r>
              <a:rPr lang="es-CL" sz="3200" dirty="0" smtClean="0"/>
              <a:t>Una ciudadanía que progresivamente se empodera</a:t>
            </a:r>
            <a:endParaRPr lang="es-ES" sz="3200" dirty="0"/>
          </a:p>
        </p:txBody>
      </p:sp>
      <p:sp>
        <p:nvSpPr>
          <p:cNvPr id="6" name="5 Marcador de número de diapositiva"/>
          <p:cNvSpPr>
            <a:spLocks noGrp="1"/>
          </p:cNvSpPr>
          <p:nvPr>
            <p:ph type="sldNum" sz="quarter" idx="11"/>
          </p:nvPr>
        </p:nvSpPr>
        <p:spPr/>
        <p:txBody>
          <a:bodyPr>
            <a:normAutofit/>
          </a:bodyPr>
          <a:lstStyle/>
          <a:p>
            <a:pPr>
              <a:defRPr/>
            </a:pPr>
            <a:fld id="{8D7178D3-9101-4008-B030-DA00E5173D89}" type="slidenum">
              <a:rPr lang="es-ES" smtClean="0">
                <a:solidFill>
                  <a:prstClr val="black">
                    <a:tint val="75000"/>
                  </a:prstClr>
                </a:solidFill>
              </a:rPr>
              <a:pPr>
                <a:defRPr/>
              </a:pPr>
              <a:t>21</a:t>
            </a:fld>
            <a:endParaRPr lang="es-ES">
              <a:solidFill>
                <a:prstClr val="black">
                  <a:tint val="75000"/>
                </a:prstClr>
              </a:solidFill>
            </a:endParaRPr>
          </a:p>
        </p:txBody>
      </p:sp>
      <p:sp>
        <p:nvSpPr>
          <p:cNvPr id="9" name="6 CuadroTexto"/>
          <p:cNvSpPr txBox="1"/>
          <p:nvPr/>
        </p:nvSpPr>
        <p:spPr>
          <a:xfrm>
            <a:off x="395536" y="1563206"/>
            <a:ext cx="8352928" cy="646331"/>
          </a:xfrm>
          <a:prstGeom prst="rect">
            <a:avLst/>
          </a:prstGeom>
          <a:noFill/>
        </p:spPr>
        <p:txBody>
          <a:bodyPr wrap="square" rtlCol="0">
            <a:spAutoFit/>
          </a:bodyPr>
          <a:lstStyle/>
          <a:p>
            <a:pPr algn="ctr"/>
            <a:r>
              <a:rPr lang="es-CL" dirty="0" smtClean="0">
                <a:solidFill>
                  <a:prstClr val="black"/>
                </a:solidFill>
              </a:rPr>
              <a:t>Esta ciudadanía, satisfecha de sí pero crítica de la sociedad, produce un cambio en su relación con el mundo público: </a:t>
            </a:r>
            <a:r>
              <a:rPr lang="es-CL" b="1" dirty="0" smtClean="0">
                <a:solidFill>
                  <a:prstClr val="black"/>
                </a:solidFill>
              </a:rPr>
              <a:t>De un malestar implosivo a uno expresivo</a:t>
            </a:r>
            <a:r>
              <a:rPr lang="es-CL" dirty="0" smtClean="0">
                <a:solidFill>
                  <a:prstClr val="black"/>
                </a:solidFill>
              </a:rPr>
              <a:t>. </a:t>
            </a:r>
          </a:p>
        </p:txBody>
      </p:sp>
      <p:pic>
        <p:nvPicPr>
          <p:cNvPr id="10" name="Picture 4" descr="http://intra.pnud.cl/files/plantillas-logos/PNUD_Logo-azul-tagline-negro.jpg"/>
          <p:cNvPicPr>
            <a:picLocks noChangeAspect="1" noChangeArrowheads="1"/>
          </p:cNvPicPr>
          <p:nvPr/>
        </p:nvPicPr>
        <p:blipFill>
          <a:blip r:embed="rId3" cstate="print"/>
          <a:srcRect/>
          <a:stretch>
            <a:fillRect/>
          </a:stretch>
        </p:blipFill>
        <p:spPr bwMode="auto">
          <a:xfrm>
            <a:off x="8601198" y="5949280"/>
            <a:ext cx="302593" cy="688603"/>
          </a:xfrm>
          <a:prstGeom prst="rect">
            <a:avLst/>
          </a:prstGeom>
          <a:noFill/>
          <a:ln w="9525">
            <a:noFill/>
            <a:miter lim="800000"/>
            <a:headEnd/>
            <a:tailEnd/>
          </a:ln>
        </p:spPr>
      </p:pic>
      <p:sp>
        <p:nvSpPr>
          <p:cNvPr id="11" name="6 CuadroTexto"/>
          <p:cNvSpPr txBox="1"/>
          <p:nvPr/>
        </p:nvSpPr>
        <p:spPr>
          <a:xfrm>
            <a:off x="373679" y="2273112"/>
            <a:ext cx="8352928" cy="646331"/>
          </a:xfrm>
          <a:prstGeom prst="rect">
            <a:avLst/>
          </a:prstGeom>
          <a:noFill/>
        </p:spPr>
        <p:txBody>
          <a:bodyPr wrap="square" rtlCol="0">
            <a:spAutoFit/>
          </a:bodyPr>
          <a:lstStyle/>
          <a:p>
            <a:pPr algn="ctr"/>
            <a:r>
              <a:rPr lang="es-CL" dirty="0" smtClean="0">
                <a:solidFill>
                  <a:prstClr val="black"/>
                </a:solidFill>
              </a:rPr>
              <a:t>Fundamento de ese paso es una ciudadanía más empoderada, más activa y que se percibe mejor informada</a:t>
            </a:r>
          </a:p>
        </p:txBody>
      </p:sp>
      <p:graphicFrame>
        <p:nvGraphicFramePr>
          <p:cNvPr id="12" name="Group 44"/>
          <p:cNvGraphicFramePr>
            <a:graphicFrameLocks noGrp="1"/>
          </p:cNvGraphicFramePr>
          <p:nvPr>
            <p:extLst>
              <p:ext uri="{D42A27DB-BD31-4B8C-83A1-F6EECF244321}">
                <p14:modId xmlns:p14="http://schemas.microsoft.com/office/powerpoint/2010/main" xmlns="" val="2078552395"/>
              </p:ext>
            </p:extLst>
          </p:nvPr>
        </p:nvGraphicFramePr>
        <p:xfrm>
          <a:off x="332044" y="4077072"/>
          <a:ext cx="8269155" cy="2114868"/>
        </p:xfrm>
        <a:graphic>
          <a:graphicData uri="http://schemas.openxmlformats.org/drawingml/2006/table">
            <a:tbl>
              <a:tblPr/>
              <a:tblGrid>
                <a:gridCol w="3958538"/>
                <a:gridCol w="1123222"/>
                <a:gridCol w="1062465"/>
                <a:gridCol w="1062465"/>
                <a:gridCol w="1062465"/>
              </a:tblGrid>
              <a:tr h="36195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ES" sz="1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CL" sz="1800" b="1" i="0" u="none" strike="noStrike" cap="none" normalizeH="0" baseline="0" smtClean="0">
                          <a:ln>
                            <a:noFill/>
                          </a:ln>
                          <a:solidFill>
                            <a:schemeClr val="tx1"/>
                          </a:solidFill>
                          <a:effectLst/>
                          <a:latin typeface="Calibri" pitchFamily="34" charset="0"/>
                        </a:rPr>
                        <a:t>1997</a:t>
                      </a:r>
                      <a:endParaRPr kumimoji="0" lang="es-ES" sz="1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ES" sz="1800" b="1" i="0" u="none" strike="noStrike" cap="none" normalizeH="0" baseline="0" dirty="0" smtClean="0">
                          <a:ln>
                            <a:noFill/>
                          </a:ln>
                          <a:solidFill>
                            <a:schemeClr val="tx1"/>
                          </a:solidFill>
                          <a:effectLst/>
                          <a:latin typeface="Calibri" pitchFamily="34" charset="0"/>
                          <a:cs typeface="Times New Roman" pitchFamily="18" charset="0"/>
                        </a:rPr>
                        <a:t>2008</a:t>
                      </a:r>
                      <a:endParaRPr kumimoji="0" lang="es-ES" sz="1800" b="1"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ES" sz="1800" b="1" i="0" u="none" strike="noStrike" cap="none" normalizeH="0" baseline="0" dirty="0" smtClean="0">
                          <a:ln>
                            <a:noFill/>
                          </a:ln>
                          <a:solidFill>
                            <a:schemeClr val="tx1"/>
                          </a:solidFill>
                          <a:effectLst/>
                          <a:latin typeface="Calibri" pitchFamily="34" charset="0"/>
                          <a:cs typeface="Times New Roman" pitchFamily="18" charset="0"/>
                        </a:rPr>
                        <a:t>2011</a:t>
                      </a:r>
                      <a:endParaRPr kumimoji="0" lang="es-ES" sz="1800" b="1"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ES" sz="1800" b="1" i="0" u="none" strike="noStrike" cap="none" normalizeH="0" baseline="0" dirty="0" smtClean="0">
                          <a:ln>
                            <a:noFill/>
                          </a:ln>
                          <a:solidFill>
                            <a:schemeClr val="tx1"/>
                          </a:solidFill>
                          <a:effectLst/>
                          <a:latin typeface="Calibri" pitchFamily="34" charset="0"/>
                        </a:rPr>
                        <a:t>2013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03238">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es-CL" sz="1800" b="0" i="0" u="none" strike="noStrike" cap="none" normalizeH="0" baseline="0" dirty="0" smtClean="0">
                          <a:ln>
                            <a:noFill/>
                          </a:ln>
                          <a:solidFill>
                            <a:schemeClr val="tx1"/>
                          </a:solidFill>
                          <a:effectLst/>
                          <a:latin typeface="Calibri" pitchFamily="34" charset="0"/>
                        </a:rPr>
                        <a:t>Muy Informado + Algo Informado</a:t>
                      </a:r>
                      <a:endParaRPr kumimoji="0" lang="es-ES" sz="1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CL" sz="1800" b="0" i="0" u="none" strike="noStrike" cap="none" normalizeH="0" baseline="0" dirty="0" smtClean="0">
                          <a:ln>
                            <a:noFill/>
                          </a:ln>
                          <a:solidFill>
                            <a:schemeClr val="tx1"/>
                          </a:solidFill>
                          <a:effectLst/>
                          <a:latin typeface="Calibri" pitchFamily="34" charset="0"/>
                        </a:rPr>
                        <a:t>34</a:t>
                      </a:r>
                      <a:endParaRPr kumimoji="0" lang="es-ES" sz="1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CL" sz="1800" b="1" i="0" u="none" strike="noStrike" cap="none" normalizeH="0" baseline="0" dirty="0" smtClean="0">
                          <a:ln>
                            <a:noFill/>
                          </a:ln>
                          <a:solidFill>
                            <a:srgbClr val="FF3300"/>
                          </a:solidFill>
                          <a:effectLst/>
                          <a:latin typeface="Calibri" pitchFamily="34" charset="0"/>
                        </a:rPr>
                        <a:t>68</a:t>
                      </a:r>
                      <a:endParaRPr kumimoji="0" lang="es-ES" sz="1800" b="1" i="0" u="none" strike="noStrike" cap="none" normalizeH="0" baseline="0" dirty="0" smtClean="0">
                        <a:ln>
                          <a:noFill/>
                        </a:ln>
                        <a:solidFill>
                          <a:srgbClr val="FF3300"/>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CL" sz="1800" b="1" i="0" u="none" strike="noStrike" cap="none" normalizeH="0" baseline="0" dirty="0" smtClean="0">
                          <a:ln>
                            <a:noFill/>
                          </a:ln>
                          <a:solidFill>
                            <a:srgbClr val="FF3300"/>
                          </a:solidFill>
                          <a:effectLst/>
                          <a:latin typeface="Calibri" pitchFamily="34" charset="0"/>
                        </a:rPr>
                        <a:t>63</a:t>
                      </a:r>
                      <a:endParaRPr kumimoji="0" lang="es-ES" sz="1800" b="1" i="0" u="none" strike="noStrike" cap="none" normalizeH="0" baseline="0" dirty="0" smtClean="0">
                        <a:ln>
                          <a:noFill/>
                        </a:ln>
                        <a:solidFill>
                          <a:srgbClr val="FF3300"/>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ES" sz="1800" b="1" i="0" u="none" strike="noStrike" cap="none" normalizeH="0" baseline="0" dirty="0" smtClean="0">
                          <a:ln>
                            <a:noFill/>
                          </a:ln>
                          <a:solidFill>
                            <a:srgbClr val="FF3300"/>
                          </a:solidFill>
                          <a:effectLst/>
                          <a:latin typeface="Calibri" pitchFamily="34" charset="0"/>
                        </a:rPr>
                        <a:t>52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14350">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es-CL" sz="1800" b="0" i="0" u="none" strike="noStrike" cap="none" normalizeH="0" baseline="0" dirty="0" smtClean="0">
                          <a:ln>
                            <a:noFill/>
                          </a:ln>
                          <a:solidFill>
                            <a:schemeClr val="tx1"/>
                          </a:solidFill>
                          <a:effectLst/>
                          <a:latin typeface="Calibri" pitchFamily="34" charset="0"/>
                        </a:rPr>
                        <a:t>Poco Informado + Nada Informado</a:t>
                      </a:r>
                      <a:endParaRPr kumimoji="0" lang="es-ES" sz="1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CL" sz="1800" b="1" i="0" u="none" strike="noStrike" cap="none" normalizeH="0" baseline="0" dirty="0" smtClean="0">
                          <a:ln>
                            <a:noFill/>
                          </a:ln>
                          <a:solidFill>
                            <a:srgbClr val="FF6600"/>
                          </a:solidFill>
                          <a:effectLst/>
                          <a:latin typeface="Calibri" pitchFamily="34" charset="0"/>
                        </a:rPr>
                        <a:t>64</a:t>
                      </a:r>
                      <a:endParaRPr kumimoji="0" lang="es-ES" sz="1800" b="1" i="0" u="none" strike="noStrike" cap="none" normalizeH="0" baseline="0" dirty="0" smtClean="0">
                        <a:ln>
                          <a:noFill/>
                        </a:ln>
                        <a:solidFill>
                          <a:srgbClr val="FF6600"/>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CL" sz="1800" b="0" i="0" u="none" strike="noStrike" cap="none" normalizeH="0" baseline="0" dirty="0" smtClean="0">
                          <a:ln>
                            <a:noFill/>
                          </a:ln>
                          <a:solidFill>
                            <a:schemeClr val="tx1"/>
                          </a:solidFill>
                          <a:effectLst/>
                          <a:latin typeface="Calibri" pitchFamily="34" charset="0"/>
                        </a:rPr>
                        <a:t>31</a:t>
                      </a:r>
                      <a:endParaRPr kumimoji="0" lang="es-ES" sz="1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CL" sz="1800" b="0" i="0" u="none" strike="noStrike" cap="none" normalizeH="0" baseline="0" dirty="0" smtClean="0">
                          <a:ln>
                            <a:noFill/>
                          </a:ln>
                          <a:solidFill>
                            <a:schemeClr val="tx1"/>
                          </a:solidFill>
                          <a:effectLst/>
                          <a:latin typeface="Calibri" pitchFamily="34" charset="0"/>
                        </a:rPr>
                        <a:t>36</a:t>
                      </a:r>
                      <a:endParaRPr kumimoji="0" lang="es-ES" sz="1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ES" sz="1800" b="0" i="0" u="none" strike="noStrike" cap="none" normalizeH="0" baseline="0" dirty="0" smtClean="0">
                          <a:ln>
                            <a:noFill/>
                          </a:ln>
                          <a:solidFill>
                            <a:schemeClr val="tx1"/>
                          </a:solidFill>
                          <a:effectLst/>
                          <a:latin typeface="Calibri" pitchFamily="34" charset="0"/>
                        </a:rPr>
                        <a:t>47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09563">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es-CL" sz="1800" b="0" i="0" u="none" strike="noStrike" cap="none" normalizeH="0" baseline="0" smtClean="0">
                          <a:ln>
                            <a:noFill/>
                          </a:ln>
                          <a:solidFill>
                            <a:schemeClr val="tx1"/>
                          </a:solidFill>
                          <a:effectLst/>
                          <a:latin typeface="Calibri" pitchFamily="34" charset="0"/>
                        </a:rPr>
                        <a:t>Ns / Nr</a:t>
                      </a:r>
                      <a:endParaRPr kumimoji="0" lang="es-ES"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CL" sz="1800" b="0" i="0" u="none" strike="noStrike" cap="none" normalizeH="0" baseline="0" smtClean="0">
                          <a:ln>
                            <a:noFill/>
                          </a:ln>
                          <a:solidFill>
                            <a:schemeClr val="tx1"/>
                          </a:solidFill>
                          <a:effectLst/>
                          <a:latin typeface="Calibri" pitchFamily="34" charset="0"/>
                        </a:rPr>
                        <a:t>2</a:t>
                      </a:r>
                      <a:endParaRPr kumimoji="0" lang="es-ES"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CL" sz="1800" b="0" i="0" u="none" strike="noStrike" cap="none" normalizeH="0" baseline="0" dirty="0" smtClean="0">
                          <a:ln>
                            <a:noFill/>
                          </a:ln>
                          <a:solidFill>
                            <a:schemeClr val="tx1"/>
                          </a:solidFill>
                          <a:effectLst/>
                          <a:latin typeface="Calibri" pitchFamily="34" charset="0"/>
                        </a:rPr>
                        <a:t>1</a:t>
                      </a:r>
                      <a:endParaRPr kumimoji="0" lang="es-ES" sz="1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CL" sz="1800" b="0" i="0" u="none" strike="noStrike" cap="none" normalizeH="0" baseline="0" dirty="0" smtClean="0">
                          <a:ln>
                            <a:noFill/>
                          </a:ln>
                          <a:solidFill>
                            <a:schemeClr val="tx1"/>
                          </a:solidFill>
                          <a:effectLst/>
                          <a:latin typeface="Calibri" pitchFamily="34" charset="0"/>
                        </a:rPr>
                        <a:t>1</a:t>
                      </a:r>
                      <a:endParaRPr kumimoji="0" lang="es-ES" sz="1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ES" sz="1800" b="0" i="0" u="none" strike="noStrike" cap="none" normalizeH="0" baseline="0" dirty="0" smtClean="0">
                          <a:ln>
                            <a:noFill/>
                          </a:ln>
                          <a:solidFill>
                            <a:schemeClr val="tx1"/>
                          </a:solidFill>
                          <a:effectLst/>
                          <a:latin typeface="Calibri" pitchFamily="34"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25438">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es-CL" sz="1800" b="0" i="0" u="none" strike="noStrike" cap="none" normalizeH="0" baseline="0" smtClean="0">
                          <a:ln>
                            <a:noFill/>
                          </a:ln>
                          <a:solidFill>
                            <a:schemeClr val="tx1"/>
                          </a:solidFill>
                          <a:effectLst/>
                          <a:latin typeface="Calibri" pitchFamily="34" charset="0"/>
                        </a:rPr>
                        <a:t>Total</a:t>
                      </a:r>
                      <a:endParaRPr kumimoji="0" lang="es-ES"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CL" sz="1800" b="0" i="0" u="none" strike="noStrike" cap="none" normalizeH="0" baseline="0" smtClean="0">
                          <a:ln>
                            <a:noFill/>
                          </a:ln>
                          <a:solidFill>
                            <a:schemeClr val="tx1"/>
                          </a:solidFill>
                          <a:effectLst/>
                          <a:latin typeface="Calibri" pitchFamily="34" charset="0"/>
                        </a:rPr>
                        <a:t>100%</a:t>
                      </a:r>
                      <a:endParaRPr kumimoji="0" lang="es-ES"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CL" sz="1800" b="0" i="0" u="none" strike="noStrike" cap="none" normalizeH="0" baseline="0" dirty="0" smtClean="0">
                          <a:ln>
                            <a:noFill/>
                          </a:ln>
                          <a:solidFill>
                            <a:schemeClr val="tx1"/>
                          </a:solidFill>
                          <a:effectLst/>
                          <a:latin typeface="Calibri" pitchFamily="34" charset="0"/>
                        </a:rPr>
                        <a:t>100%</a:t>
                      </a:r>
                      <a:endParaRPr kumimoji="0" lang="es-ES" sz="1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CL" sz="1800" b="0" i="0" u="none" strike="noStrike" cap="none" normalizeH="0" baseline="0" dirty="0" smtClean="0">
                          <a:ln>
                            <a:noFill/>
                          </a:ln>
                          <a:solidFill>
                            <a:schemeClr val="tx1"/>
                          </a:solidFill>
                          <a:effectLst/>
                          <a:latin typeface="Calibri" pitchFamily="34" charset="0"/>
                        </a:rPr>
                        <a:t>100%</a:t>
                      </a:r>
                      <a:endParaRPr kumimoji="0" lang="es-ES" sz="1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ES" sz="1800" b="0" i="0" u="none" strike="noStrike" cap="none" normalizeH="0" baseline="0" dirty="0" smtClean="0">
                          <a:ln>
                            <a:noFill/>
                          </a:ln>
                          <a:solidFill>
                            <a:schemeClr val="tx1"/>
                          </a:solidFill>
                          <a:effectLst/>
                          <a:latin typeface="Calibri" pitchFamily="34" charset="0"/>
                        </a:rPr>
                        <a:t>100%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3" name="Text Box 30"/>
          <p:cNvSpPr txBox="1">
            <a:spLocks noChangeArrowheads="1"/>
          </p:cNvSpPr>
          <p:nvPr/>
        </p:nvSpPr>
        <p:spPr bwMode="auto">
          <a:xfrm>
            <a:off x="611560" y="2996252"/>
            <a:ext cx="7704137" cy="1292662"/>
          </a:xfrm>
          <a:prstGeom prst="rect">
            <a:avLst/>
          </a:prstGeom>
          <a:noFill/>
          <a:ln w="9525">
            <a:noFill/>
            <a:miter lim="800000"/>
            <a:headEnd/>
            <a:tailEnd/>
          </a:ln>
        </p:spPr>
        <p:txBody>
          <a:bodyPr>
            <a:spAutoFit/>
          </a:bodyPr>
          <a:lstStyle/>
          <a:p>
            <a:pPr algn="ctr">
              <a:spcBef>
                <a:spcPct val="50000"/>
              </a:spcBef>
            </a:pPr>
            <a:r>
              <a:rPr lang="es-ES" sz="2000" b="1" dirty="0"/>
              <a:t>En Chile y en el mundo ocurren permanentemente hechos que pueden afectar de alguna forma su vida</a:t>
            </a:r>
            <a:r>
              <a:rPr lang="es-ES" sz="2000" b="1" dirty="0">
                <a:solidFill>
                  <a:srgbClr val="6666FF"/>
                </a:solidFill>
              </a:rPr>
              <a:t> </a:t>
            </a:r>
            <a:r>
              <a:rPr lang="es-ES" sz="2000" b="1" dirty="0" smtClean="0">
                <a:solidFill>
                  <a:srgbClr val="6666FF"/>
                </a:solidFill>
              </a:rPr>
              <a:t> </a:t>
            </a:r>
            <a:r>
              <a:rPr lang="es-ES" sz="2000" b="1" dirty="0" smtClean="0"/>
              <a:t>¿</a:t>
            </a:r>
            <a:r>
              <a:rPr lang="es-ES" sz="2000" b="1" dirty="0"/>
              <a:t>Cuán informado se siente usted en relación a estos hechos?</a:t>
            </a:r>
            <a:r>
              <a:rPr lang="es-ES" dirty="0"/>
              <a:t/>
            </a:r>
            <a:br>
              <a:rPr lang="es-ES" dirty="0"/>
            </a:br>
            <a:endParaRPr lang="es-ES" dirty="0"/>
          </a:p>
        </p:txBody>
      </p:sp>
      <p:sp>
        <p:nvSpPr>
          <p:cNvPr id="14" name="5 CuadroTexto"/>
          <p:cNvSpPr txBox="1"/>
          <p:nvPr/>
        </p:nvSpPr>
        <p:spPr>
          <a:xfrm>
            <a:off x="1403648" y="6271428"/>
            <a:ext cx="5561348" cy="253916"/>
          </a:xfrm>
          <a:prstGeom prst="rect">
            <a:avLst/>
          </a:prstGeom>
          <a:noFill/>
        </p:spPr>
        <p:txBody>
          <a:bodyPr wrap="square" rtlCol="0">
            <a:spAutoFit/>
          </a:bodyPr>
          <a:lstStyle/>
          <a:p>
            <a:r>
              <a:rPr lang="es-CL" sz="1050" dirty="0" smtClean="0"/>
              <a:t>Fuentes: Encuestas de Desarrollo Humano</a:t>
            </a:r>
            <a:endParaRPr lang="es-CL" sz="1050" dirty="0"/>
          </a:p>
        </p:txBody>
      </p:sp>
    </p:spTree>
    <p:extLst>
      <p:ext uri="{BB962C8B-B14F-4D97-AF65-F5344CB8AC3E}">
        <p14:creationId xmlns:p14="http://schemas.microsoft.com/office/powerpoint/2010/main" xmlns="" val="26877891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11560" y="188640"/>
            <a:ext cx="7848872" cy="990600"/>
          </a:xfrm>
        </p:spPr>
        <p:txBody>
          <a:bodyPr>
            <a:noAutofit/>
          </a:bodyPr>
          <a:lstStyle/>
          <a:p>
            <a:pPr algn="l" fontAlgn="base">
              <a:spcAft>
                <a:spcPct val="0"/>
              </a:spcAft>
            </a:pPr>
            <a:r>
              <a:rPr lang="es-CL" sz="3200" dirty="0" smtClean="0"/>
              <a:t>Una ciudadanía que se involucra en lo político, precisamente porque rechaza la política</a:t>
            </a:r>
            <a:endParaRPr lang="es-ES" sz="3200" dirty="0"/>
          </a:p>
        </p:txBody>
      </p:sp>
      <p:sp>
        <p:nvSpPr>
          <p:cNvPr id="6" name="5 Marcador de número de diapositiva"/>
          <p:cNvSpPr>
            <a:spLocks noGrp="1"/>
          </p:cNvSpPr>
          <p:nvPr>
            <p:ph type="sldNum" sz="quarter" idx="11"/>
          </p:nvPr>
        </p:nvSpPr>
        <p:spPr/>
        <p:txBody>
          <a:bodyPr>
            <a:normAutofit/>
          </a:bodyPr>
          <a:lstStyle/>
          <a:p>
            <a:pPr>
              <a:defRPr/>
            </a:pPr>
            <a:fld id="{8D7178D3-9101-4008-B030-DA00E5173D89}" type="slidenum">
              <a:rPr lang="es-ES" smtClean="0"/>
              <a:pPr>
                <a:defRPr/>
              </a:pPr>
              <a:t>22</a:t>
            </a:fld>
            <a:endParaRPr lang="es-ES"/>
          </a:p>
        </p:txBody>
      </p:sp>
      <p:graphicFrame>
        <p:nvGraphicFramePr>
          <p:cNvPr id="7" name="7 Tabla"/>
          <p:cNvGraphicFramePr>
            <a:graphicFrameLocks noGrp="1"/>
          </p:cNvGraphicFramePr>
          <p:nvPr>
            <p:extLst>
              <p:ext uri="{D42A27DB-BD31-4B8C-83A1-F6EECF244321}">
                <p14:modId xmlns:p14="http://schemas.microsoft.com/office/powerpoint/2010/main" xmlns="" val="608220539"/>
              </p:ext>
            </p:extLst>
          </p:nvPr>
        </p:nvGraphicFramePr>
        <p:xfrm>
          <a:off x="1475656" y="3103076"/>
          <a:ext cx="6176486" cy="2971995"/>
        </p:xfrm>
        <a:graphic>
          <a:graphicData uri="http://schemas.openxmlformats.org/drawingml/2006/table">
            <a:tbl>
              <a:tblPr/>
              <a:tblGrid>
                <a:gridCol w="5261211"/>
                <a:gridCol w="915275"/>
              </a:tblGrid>
              <a:tr h="594399">
                <a:tc>
                  <a:txBody>
                    <a:bodyPr/>
                    <a:lstStyle/>
                    <a:p>
                      <a:pPr marL="0" indent="0" algn="just">
                        <a:lnSpc>
                          <a:spcPct val="150000"/>
                        </a:lnSpc>
                        <a:spcAft>
                          <a:spcPts val="0"/>
                        </a:spcAft>
                      </a:pPr>
                      <a:r>
                        <a:rPr lang="es-ES" sz="1600" b="1" dirty="0" smtClean="0">
                          <a:solidFill>
                            <a:srgbClr val="000000"/>
                          </a:solidFill>
                          <a:latin typeface="Arial"/>
                          <a:ea typeface="Times New Roman"/>
                          <a:cs typeface="Times New Roman"/>
                        </a:rPr>
                        <a:t>Conversó sobre…</a:t>
                      </a:r>
                      <a:endParaRPr lang="es-CL" sz="1600" b="1" dirty="0">
                        <a:latin typeface="Georgia"/>
                        <a:ea typeface="Times New Roman"/>
                        <a:cs typeface="Times New Roman"/>
                      </a:endParaRPr>
                    </a:p>
                  </a:txBody>
                  <a:tcPr marL="45085" marR="45085"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indent="180340" algn="ctr">
                        <a:lnSpc>
                          <a:spcPct val="150000"/>
                        </a:lnSpc>
                        <a:spcAft>
                          <a:spcPts val="0"/>
                        </a:spcAft>
                      </a:pPr>
                      <a:r>
                        <a:rPr lang="es-ES" sz="1600" dirty="0">
                          <a:solidFill>
                            <a:srgbClr val="000000"/>
                          </a:solidFill>
                          <a:latin typeface="Arial"/>
                          <a:ea typeface="Times New Roman"/>
                          <a:cs typeface="Times New Roman"/>
                        </a:rPr>
                        <a:t>%</a:t>
                      </a:r>
                      <a:endParaRPr lang="es-CL" sz="1600" dirty="0">
                        <a:latin typeface="Georgia"/>
                        <a:ea typeface="Times New Roman"/>
                        <a:cs typeface="Times New Roman"/>
                      </a:endParaRPr>
                    </a:p>
                  </a:txBody>
                  <a:tcPr marL="45085" marR="45085"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94399">
                <a:tc>
                  <a:txBody>
                    <a:bodyPr/>
                    <a:lstStyle/>
                    <a:p>
                      <a:pPr marL="0" indent="0" algn="just">
                        <a:lnSpc>
                          <a:spcPct val="150000"/>
                        </a:lnSpc>
                        <a:spcAft>
                          <a:spcPts val="0"/>
                        </a:spcAft>
                      </a:pPr>
                      <a:r>
                        <a:rPr lang="es-ES" sz="1600" dirty="0" smtClean="0">
                          <a:solidFill>
                            <a:srgbClr val="000000"/>
                          </a:solidFill>
                          <a:latin typeface="Arial"/>
                          <a:ea typeface="Times New Roman"/>
                          <a:cs typeface="Times New Roman"/>
                        </a:rPr>
                        <a:t>Temas políticos, </a:t>
                      </a:r>
                      <a:r>
                        <a:rPr lang="es-ES" sz="1600" dirty="0">
                          <a:solidFill>
                            <a:srgbClr val="000000"/>
                          </a:solidFill>
                          <a:latin typeface="Arial"/>
                          <a:ea typeface="Times New Roman"/>
                          <a:cs typeface="Times New Roman"/>
                        </a:rPr>
                        <a:t>2013</a:t>
                      </a:r>
                      <a:endParaRPr lang="es-CL" sz="1600" dirty="0">
                        <a:latin typeface="Georgia"/>
                        <a:ea typeface="Times New Roman"/>
                        <a:cs typeface="Times New Roman"/>
                      </a:endParaRPr>
                    </a:p>
                  </a:txBody>
                  <a:tcPr marL="45085" marR="45085"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a:lnSpc>
                          <a:spcPct val="150000"/>
                        </a:lnSpc>
                        <a:spcAft>
                          <a:spcPts val="0"/>
                        </a:spcAft>
                      </a:pPr>
                      <a:r>
                        <a:rPr lang="es-ES" sz="1600" dirty="0" smtClean="0">
                          <a:solidFill>
                            <a:srgbClr val="000000"/>
                          </a:solidFill>
                          <a:latin typeface="Arial"/>
                          <a:ea typeface="Times New Roman"/>
                          <a:cs typeface="Times New Roman"/>
                        </a:rPr>
                        <a:t>32</a:t>
                      </a:r>
                      <a:endParaRPr lang="es-CL" sz="1600" dirty="0">
                        <a:latin typeface="Georgia"/>
                        <a:ea typeface="Times New Roman"/>
                        <a:cs typeface="Times New Roman"/>
                      </a:endParaRPr>
                    </a:p>
                  </a:txBody>
                  <a:tcPr marL="45085" marR="45085"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4399">
                <a:tc>
                  <a:txBody>
                    <a:bodyPr/>
                    <a:lstStyle/>
                    <a:p>
                      <a:pPr marL="0" indent="0" algn="just">
                        <a:lnSpc>
                          <a:spcPct val="150000"/>
                        </a:lnSpc>
                        <a:spcAft>
                          <a:spcPts val="0"/>
                        </a:spcAft>
                      </a:pPr>
                      <a:r>
                        <a:rPr lang="es-ES" sz="1600" dirty="0" smtClean="0">
                          <a:solidFill>
                            <a:srgbClr val="000000"/>
                          </a:solidFill>
                          <a:latin typeface="Arial"/>
                          <a:ea typeface="Times New Roman"/>
                          <a:cs typeface="Times New Roman"/>
                        </a:rPr>
                        <a:t>Temas </a:t>
                      </a:r>
                      <a:r>
                        <a:rPr lang="es-ES" sz="1600" dirty="0">
                          <a:solidFill>
                            <a:srgbClr val="000000"/>
                          </a:solidFill>
                          <a:latin typeface="Arial"/>
                          <a:ea typeface="Times New Roman"/>
                          <a:cs typeface="Times New Roman"/>
                        </a:rPr>
                        <a:t>de actualidad del </a:t>
                      </a:r>
                      <a:r>
                        <a:rPr lang="es-ES" sz="1600" dirty="0" smtClean="0">
                          <a:solidFill>
                            <a:srgbClr val="000000"/>
                          </a:solidFill>
                          <a:latin typeface="Arial"/>
                          <a:ea typeface="Times New Roman"/>
                          <a:cs typeface="Times New Roman"/>
                        </a:rPr>
                        <a:t>país, </a:t>
                      </a:r>
                      <a:r>
                        <a:rPr lang="es-ES" sz="1600" dirty="0">
                          <a:solidFill>
                            <a:srgbClr val="000000"/>
                          </a:solidFill>
                          <a:latin typeface="Arial"/>
                          <a:ea typeface="Times New Roman"/>
                          <a:cs typeface="Times New Roman"/>
                        </a:rPr>
                        <a:t>2013</a:t>
                      </a:r>
                      <a:endParaRPr lang="es-CL" sz="1600" dirty="0">
                        <a:latin typeface="Georgia"/>
                        <a:ea typeface="Times New Roman"/>
                        <a:cs typeface="Times New Roman"/>
                      </a:endParaRPr>
                    </a:p>
                  </a:txBody>
                  <a:tcPr marL="45085" marR="45085"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a:lnSpc>
                          <a:spcPct val="150000"/>
                        </a:lnSpc>
                        <a:spcAft>
                          <a:spcPts val="0"/>
                        </a:spcAft>
                      </a:pPr>
                      <a:r>
                        <a:rPr lang="es-ES" sz="1600" dirty="0" smtClean="0">
                          <a:solidFill>
                            <a:srgbClr val="000000"/>
                          </a:solidFill>
                          <a:latin typeface="Arial"/>
                          <a:ea typeface="Times New Roman"/>
                          <a:cs typeface="Times New Roman"/>
                        </a:rPr>
                        <a:t>45</a:t>
                      </a:r>
                      <a:endParaRPr lang="es-CL" sz="1600" dirty="0">
                        <a:latin typeface="Georgia"/>
                        <a:ea typeface="Times New Roman"/>
                        <a:cs typeface="Times New Roman"/>
                      </a:endParaRPr>
                    </a:p>
                  </a:txBody>
                  <a:tcPr marL="45085" marR="45085"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4399">
                <a:tc>
                  <a:txBody>
                    <a:bodyPr/>
                    <a:lstStyle/>
                    <a:p>
                      <a:pPr marL="0" indent="0" algn="just">
                        <a:lnSpc>
                          <a:spcPct val="150000"/>
                        </a:lnSpc>
                        <a:spcAft>
                          <a:spcPts val="0"/>
                        </a:spcAft>
                      </a:pPr>
                      <a:r>
                        <a:rPr lang="es-ES" sz="1600" dirty="0" err="1" smtClean="0">
                          <a:solidFill>
                            <a:srgbClr val="000000"/>
                          </a:solidFill>
                          <a:latin typeface="Arial"/>
                          <a:ea typeface="Times New Roman"/>
                          <a:cs typeface="Times New Roman"/>
                        </a:rPr>
                        <a:t>HydroAysén</a:t>
                      </a:r>
                      <a:r>
                        <a:rPr lang="es-ES" sz="1600" dirty="0">
                          <a:solidFill>
                            <a:srgbClr val="000000"/>
                          </a:solidFill>
                          <a:latin typeface="Arial"/>
                          <a:ea typeface="Times New Roman"/>
                          <a:cs typeface="Times New Roman"/>
                        </a:rPr>
                        <a:t>, 2011</a:t>
                      </a:r>
                      <a:endParaRPr lang="es-CL" sz="1600" dirty="0">
                        <a:latin typeface="Georgia"/>
                        <a:ea typeface="Times New Roman"/>
                        <a:cs typeface="Times New Roman"/>
                      </a:endParaRPr>
                    </a:p>
                  </a:txBody>
                  <a:tcPr marL="45085" marR="45085"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a:lnSpc>
                          <a:spcPct val="150000"/>
                        </a:lnSpc>
                        <a:spcAft>
                          <a:spcPts val="0"/>
                        </a:spcAft>
                      </a:pPr>
                      <a:r>
                        <a:rPr lang="es-ES" sz="1600" dirty="0" smtClean="0">
                          <a:solidFill>
                            <a:srgbClr val="000000"/>
                          </a:solidFill>
                          <a:latin typeface="Arial"/>
                          <a:ea typeface="Times New Roman"/>
                          <a:cs typeface="Times New Roman"/>
                        </a:rPr>
                        <a:t>52</a:t>
                      </a:r>
                      <a:endParaRPr lang="es-CL" sz="1600" dirty="0">
                        <a:latin typeface="Georgia"/>
                        <a:ea typeface="Times New Roman"/>
                        <a:cs typeface="Times New Roman"/>
                      </a:endParaRPr>
                    </a:p>
                  </a:txBody>
                  <a:tcPr marL="45085" marR="45085"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4399">
                <a:tc>
                  <a:txBody>
                    <a:bodyPr/>
                    <a:lstStyle/>
                    <a:p>
                      <a:pPr marL="0" indent="0" algn="just">
                        <a:lnSpc>
                          <a:spcPct val="150000"/>
                        </a:lnSpc>
                        <a:spcAft>
                          <a:spcPts val="0"/>
                        </a:spcAft>
                      </a:pPr>
                      <a:r>
                        <a:rPr lang="es-ES" sz="1600" dirty="0" smtClean="0">
                          <a:solidFill>
                            <a:srgbClr val="000000"/>
                          </a:solidFill>
                          <a:latin typeface="Arial"/>
                          <a:ea typeface="Times New Roman"/>
                          <a:cs typeface="Times New Roman"/>
                        </a:rPr>
                        <a:t>Conflicto </a:t>
                      </a:r>
                      <a:r>
                        <a:rPr lang="es-ES" sz="1600" dirty="0">
                          <a:solidFill>
                            <a:srgbClr val="000000"/>
                          </a:solidFill>
                          <a:latin typeface="Arial"/>
                          <a:ea typeface="Times New Roman"/>
                          <a:cs typeface="Times New Roman"/>
                        </a:rPr>
                        <a:t>e</a:t>
                      </a:r>
                      <a:r>
                        <a:rPr lang="es-ES" sz="1600" dirty="0" smtClean="0">
                          <a:solidFill>
                            <a:srgbClr val="000000"/>
                          </a:solidFill>
                          <a:latin typeface="Arial"/>
                          <a:ea typeface="Times New Roman"/>
                          <a:cs typeface="Times New Roman"/>
                        </a:rPr>
                        <a:t>studiantil </a:t>
                      </a:r>
                      <a:r>
                        <a:rPr lang="es-ES" sz="1600" dirty="0">
                          <a:solidFill>
                            <a:srgbClr val="000000"/>
                          </a:solidFill>
                          <a:latin typeface="Arial"/>
                          <a:ea typeface="Times New Roman"/>
                          <a:cs typeface="Times New Roman"/>
                        </a:rPr>
                        <a:t>2011</a:t>
                      </a:r>
                      <a:endParaRPr lang="es-CL" sz="1600" dirty="0">
                        <a:latin typeface="Georgia"/>
                        <a:ea typeface="Times New Roman"/>
                        <a:cs typeface="Times New Roman"/>
                      </a:endParaRPr>
                    </a:p>
                  </a:txBody>
                  <a:tcPr marL="45085" marR="45085"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a:lnSpc>
                          <a:spcPct val="150000"/>
                        </a:lnSpc>
                        <a:spcAft>
                          <a:spcPts val="0"/>
                        </a:spcAft>
                      </a:pPr>
                      <a:r>
                        <a:rPr lang="es-ES" sz="1600" dirty="0" smtClean="0">
                          <a:solidFill>
                            <a:srgbClr val="000000"/>
                          </a:solidFill>
                          <a:latin typeface="Arial"/>
                          <a:ea typeface="Times New Roman"/>
                          <a:cs typeface="Times New Roman"/>
                        </a:rPr>
                        <a:t>70</a:t>
                      </a:r>
                      <a:endParaRPr lang="es-CL" sz="1600" dirty="0">
                        <a:latin typeface="Georgia"/>
                        <a:ea typeface="Times New Roman"/>
                        <a:cs typeface="Times New Roman"/>
                      </a:endParaRPr>
                    </a:p>
                  </a:txBody>
                  <a:tcPr marL="45085" marR="45085"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5 CuadroTexto"/>
          <p:cNvSpPr txBox="1"/>
          <p:nvPr/>
        </p:nvSpPr>
        <p:spPr>
          <a:xfrm>
            <a:off x="1403648" y="6271428"/>
            <a:ext cx="5561348" cy="253916"/>
          </a:xfrm>
          <a:prstGeom prst="rect">
            <a:avLst/>
          </a:prstGeom>
          <a:noFill/>
        </p:spPr>
        <p:txBody>
          <a:bodyPr wrap="square" rtlCol="0">
            <a:spAutoFit/>
          </a:bodyPr>
          <a:lstStyle/>
          <a:p>
            <a:r>
              <a:rPr lang="es-CL" sz="1050" dirty="0" smtClean="0"/>
              <a:t>Fuentes: Encuesta de Desarrollo Humano, PNUD 2013. </a:t>
            </a:r>
            <a:r>
              <a:rPr lang="es-ES" sz="1050" dirty="0" smtClean="0"/>
              <a:t>Encuesta UDP-</a:t>
            </a:r>
            <a:r>
              <a:rPr lang="es-ES" sz="1050" dirty="0" err="1" smtClean="0"/>
              <a:t>Feedback</a:t>
            </a:r>
            <a:r>
              <a:rPr lang="es-ES" sz="1050" dirty="0" smtClean="0"/>
              <a:t> 2011.</a:t>
            </a:r>
            <a:endParaRPr lang="es-CL" sz="1050" dirty="0"/>
          </a:p>
        </p:txBody>
      </p:sp>
      <p:sp>
        <p:nvSpPr>
          <p:cNvPr id="9" name="6 CuadroTexto"/>
          <p:cNvSpPr txBox="1"/>
          <p:nvPr/>
        </p:nvSpPr>
        <p:spPr>
          <a:xfrm>
            <a:off x="395536" y="1704769"/>
            <a:ext cx="8352928" cy="923330"/>
          </a:xfrm>
          <a:prstGeom prst="rect">
            <a:avLst/>
          </a:prstGeom>
          <a:noFill/>
        </p:spPr>
        <p:txBody>
          <a:bodyPr wrap="square" rtlCol="0">
            <a:spAutoFit/>
          </a:bodyPr>
          <a:lstStyle/>
          <a:p>
            <a:pPr algn="ctr"/>
            <a:r>
              <a:rPr lang="es-CL" dirty="0" smtClean="0"/>
              <a:t>Esta ciudadanía más empoderada se involucra en las discusiones y disputas. Pero esto lo hace desde lo político, no desde la política.</a:t>
            </a:r>
            <a:endParaRPr lang="es-CL" dirty="0"/>
          </a:p>
          <a:p>
            <a:pPr algn="ctr"/>
            <a:r>
              <a:rPr lang="es-CL" b="1" dirty="0" smtClean="0"/>
              <a:t>Hay un rechazo a la política que es en sí mismo politizado. </a:t>
            </a:r>
          </a:p>
        </p:txBody>
      </p:sp>
      <p:pic>
        <p:nvPicPr>
          <p:cNvPr id="10" name="Picture 4" descr="http://intra.pnud.cl/files/plantillas-logos/PNUD_Logo-azul-tagline-negro.jpg"/>
          <p:cNvPicPr>
            <a:picLocks noChangeAspect="1" noChangeArrowheads="1"/>
          </p:cNvPicPr>
          <p:nvPr/>
        </p:nvPicPr>
        <p:blipFill>
          <a:blip r:embed="rId3" cstate="print"/>
          <a:srcRect/>
          <a:stretch>
            <a:fillRect/>
          </a:stretch>
        </p:blipFill>
        <p:spPr bwMode="auto">
          <a:xfrm>
            <a:off x="8601198" y="5949280"/>
            <a:ext cx="302593" cy="688603"/>
          </a:xfrm>
          <a:prstGeom prst="rect">
            <a:avLst/>
          </a:prstGeom>
          <a:noFill/>
          <a:ln w="9525">
            <a:noFill/>
            <a:miter lim="800000"/>
            <a:headEnd/>
            <a:tailEnd/>
          </a:ln>
        </p:spPr>
      </p:pic>
    </p:spTree>
    <p:extLst>
      <p:ext uri="{BB962C8B-B14F-4D97-AF65-F5344CB8AC3E}">
        <p14:creationId xmlns:p14="http://schemas.microsoft.com/office/powerpoint/2010/main" xmlns="" val="30706453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descr="http://intra.pnud.cl/files/plantillas-logos/PNUD_Logo-azul-tagline-negro.jpg"/>
          <p:cNvPicPr>
            <a:picLocks noChangeAspect="1" noChangeArrowheads="1"/>
          </p:cNvPicPr>
          <p:nvPr/>
        </p:nvPicPr>
        <p:blipFill>
          <a:blip r:embed="rId3" cstate="print"/>
          <a:srcRect/>
          <a:stretch>
            <a:fillRect/>
          </a:stretch>
        </p:blipFill>
        <p:spPr bwMode="auto">
          <a:xfrm>
            <a:off x="8243888" y="5373688"/>
            <a:ext cx="587375" cy="1336675"/>
          </a:xfrm>
          <a:prstGeom prst="rect">
            <a:avLst/>
          </a:prstGeom>
          <a:noFill/>
          <a:ln w="9525">
            <a:noFill/>
            <a:miter lim="800000"/>
            <a:headEnd/>
            <a:tailEnd/>
          </a:ln>
        </p:spPr>
      </p:pic>
      <p:sp>
        <p:nvSpPr>
          <p:cNvPr id="26626" name="Rectangle 2"/>
          <p:cNvSpPr>
            <a:spLocks noGrp="1" noChangeArrowheads="1"/>
          </p:cNvSpPr>
          <p:nvPr>
            <p:ph type="title"/>
          </p:nvPr>
        </p:nvSpPr>
        <p:spPr>
          <a:xfrm>
            <a:off x="611188" y="188913"/>
            <a:ext cx="8229600" cy="575791"/>
          </a:xfrm>
        </p:spPr>
        <p:txBody>
          <a:bodyPr>
            <a:normAutofit fontScale="90000"/>
          </a:bodyPr>
          <a:lstStyle/>
          <a:p>
            <a:pPr algn="ctr" eaLnBrk="1" hangingPunct="1">
              <a:defRPr/>
            </a:pPr>
            <a:r>
              <a:rPr lang="es-CL" sz="3200" dirty="0" smtClean="0"/>
              <a:t>Diversos Modos de involucramiento</a:t>
            </a:r>
            <a:endParaRPr lang="es-ES" sz="3200" dirty="0" smtClean="0"/>
          </a:p>
        </p:txBody>
      </p:sp>
      <p:graphicFrame>
        <p:nvGraphicFramePr>
          <p:cNvPr id="6" name="5 Gráfico"/>
          <p:cNvGraphicFramePr/>
          <p:nvPr>
            <p:extLst/>
          </p:nvPr>
        </p:nvGraphicFramePr>
        <p:xfrm>
          <a:off x="1763688" y="908720"/>
          <a:ext cx="5688632" cy="29523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6 Gráfico"/>
          <p:cNvGraphicFramePr/>
          <p:nvPr>
            <p:extLst/>
          </p:nvPr>
        </p:nvGraphicFramePr>
        <p:xfrm>
          <a:off x="899592" y="3918568"/>
          <a:ext cx="7344296" cy="2939432"/>
        </p:xfrm>
        <a:graphic>
          <a:graphicData uri="http://schemas.openxmlformats.org/drawingml/2006/chart">
            <c:chart xmlns:c="http://schemas.openxmlformats.org/drawingml/2006/chart" xmlns:r="http://schemas.openxmlformats.org/officeDocument/2006/relationships" r:id="rId5"/>
          </a:graphicData>
        </a:graphic>
      </p:graphicFrame>
      <p:sp>
        <p:nvSpPr>
          <p:cNvPr id="8" name="7 Marcador de número de diapositiva"/>
          <p:cNvSpPr>
            <a:spLocks noGrp="1"/>
          </p:cNvSpPr>
          <p:nvPr>
            <p:ph type="sldNum" sz="quarter" idx="12"/>
          </p:nvPr>
        </p:nvSpPr>
        <p:spPr/>
        <p:txBody>
          <a:bodyPr>
            <a:normAutofit/>
          </a:bodyPr>
          <a:lstStyle/>
          <a:p>
            <a:pPr>
              <a:defRPr/>
            </a:pPr>
            <a:fld id="{9B13C858-CADF-4E89-8809-B06A52F16003}" type="slidenum">
              <a:rPr lang="es-ES" smtClean="0"/>
              <a:pPr>
                <a:defRPr/>
              </a:pPr>
              <a:t>23</a:t>
            </a:fld>
            <a:endParaRPr lang="es-ES"/>
          </a:p>
        </p:txBody>
      </p:sp>
    </p:spTree>
    <p:extLst>
      <p:ext uri="{BB962C8B-B14F-4D97-AF65-F5344CB8AC3E}">
        <p14:creationId xmlns:p14="http://schemas.microsoft.com/office/powerpoint/2010/main" xmlns="" val="2178245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sz="3600" dirty="0" smtClean="0"/>
              <a:t>Características de los MIP</a:t>
            </a:r>
            <a:endParaRPr lang="es-CL" sz="3600" dirty="0"/>
          </a:p>
        </p:txBody>
      </p:sp>
      <p:sp>
        <p:nvSpPr>
          <p:cNvPr id="3" name="2 Marcador de contenido"/>
          <p:cNvSpPr>
            <a:spLocks noGrp="1"/>
          </p:cNvSpPr>
          <p:nvPr>
            <p:ph idx="1"/>
          </p:nvPr>
        </p:nvSpPr>
        <p:spPr/>
        <p:txBody>
          <a:bodyPr>
            <a:normAutofit fontScale="70000" lnSpcReduction="20000"/>
          </a:bodyPr>
          <a:lstStyle/>
          <a:p>
            <a:pPr>
              <a:buNone/>
            </a:pPr>
            <a:r>
              <a:rPr lang="es-CL" sz="2800" dirty="0" smtClean="0"/>
              <a:t>Comprometidos:</a:t>
            </a:r>
          </a:p>
          <a:p>
            <a:pPr>
              <a:buNone/>
            </a:pPr>
            <a:r>
              <a:rPr lang="es-CL" sz="2400" dirty="0" smtClean="0"/>
              <a:t>Estrato alto. Críticos y fuerte demanda de cambio. Horizontales. Tolerantes conflicto.</a:t>
            </a:r>
          </a:p>
          <a:p>
            <a:pPr>
              <a:buNone/>
            </a:pPr>
            <a:r>
              <a:rPr lang="es-CL" sz="2800" dirty="0" smtClean="0">
                <a:solidFill>
                  <a:prstClr val="black"/>
                </a:solidFill>
              </a:rPr>
              <a:t>Involucrados individualmente</a:t>
            </a:r>
          </a:p>
          <a:p>
            <a:pPr>
              <a:buNone/>
            </a:pPr>
            <a:r>
              <a:rPr lang="es-CL" sz="2400" dirty="0" smtClean="0">
                <a:solidFill>
                  <a:prstClr val="black"/>
                </a:solidFill>
              </a:rPr>
              <a:t>Estrato más alto. De mayor edad. Menor demanda de cambio y malestar. </a:t>
            </a:r>
            <a:endParaRPr lang="es-CL" sz="2000" dirty="0" smtClean="0">
              <a:solidFill>
                <a:prstClr val="black"/>
              </a:solidFill>
            </a:endParaRPr>
          </a:p>
          <a:p>
            <a:pPr>
              <a:buNone/>
            </a:pPr>
            <a:r>
              <a:rPr lang="es-CL" sz="2800" dirty="0" smtClean="0">
                <a:solidFill>
                  <a:prstClr val="black"/>
                </a:solidFill>
              </a:rPr>
              <a:t>Colectivistas</a:t>
            </a:r>
          </a:p>
          <a:p>
            <a:pPr>
              <a:buNone/>
            </a:pPr>
            <a:r>
              <a:rPr lang="es-CL" sz="2400" dirty="0" smtClean="0">
                <a:solidFill>
                  <a:prstClr val="black"/>
                </a:solidFill>
              </a:rPr>
              <a:t>Jóvenes, sectores medios. El menor malestar y el menor déficit de igualdad. Optimista.</a:t>
            </a:r>
          </a:p>
          <a:p>
            <a:pPr>
              <a:buNone/>
            </a:pPr>
            <a:r>
              <a:rPr lang="es-CL" sz="2800" dirty="0" smtClean="0">
                <a:solidFill>
                  <a:prstClr val="black"/>
                </a:solidFill>
              </a:rPr>
              <a:t>Observadores</a:t>
            </a:r>
          </a:p>
          <a:p>
            <a:pPr>
              <a:buNone/>
            </a:pPr>
            <a:r>
              <a:rPr lang="es-CL" sz="2600" dirty="0" smtClean="0">
                <a:solidFill>
                  <a:prstClr val="black"/>
                </a:solidFill>
              </a:rPr>
              <a:t>Hasta 44 años, sectores medios. Menor demanda de cambio. Menor déficit democrático</a:t>
            </a:r>
          </a:p>
          <a:p>
            <a:pPr>
              <a:buNone/>
            </a:pPr>
            <a:r>
              <a:rPr lang="es-CL" sz="2800" dirty="0" smtClean="0">
                <a:solidFill>
                  <a:prstClr val="black"/>
                </a:solidFill>
              </a:rPr>
              <a:t>Ritualistas</a:t>
            </a:r>
          </a:p>
          <a:p>
            <a:pPr>
              <a:buNone/>
            </a:pPr>
            <a:r>
              <a:rPr lang="es-CL" sz="2600" dirty="0" smtClean="0">
                <a:solidFill>
                  <a:prstClr val="black"/>
                </a:solidFill>
              </a:rPr>
              <a:t>De mayor edad. Bajo y medio. Rural. Respetan más autoridad, menor tolerancia conflicto. Más demanda de cambio y malestar.</a:t>
            </a:r>
          </a:p>
          <a:p>
            <a:pPr>
              <a:buNone/>
            </a:pPr>
            <a:r>
              <a:rPr lang="es-CL" sz="2800" dirty="0" smtClean="0">
                <a:solidFill>
                  <a:prstClr val="black"/>
                </a:solidFill>
              </a:rPr>
              <a:t>Retraídos</a:t>
            </a:r>
          </a:p>
          <a:p>
            <a:pPr>
              <a:buNone/>
            </a:pPr>
            <a:r>
              <a:rPr lang="es-CL" sz="2400" dirty="0" smtClean="0">
                <a:solidFill>
                  <a:prstClr val="black"/>
                </a:solidFill>
              </a:rPr>
              <a:t>Estrato bajo. Más mujeres. Baja demanda relativo e cambio y el mayor nivel de malestar. Bajo déficit democrático pero alto déficit igualdad. Los menos tolerantes al conflicto</a:t>
            </a:r>
          </a:p>
          <a:p>
            <a:pPr>
              <a:buNone/>
            </a:pPr>
            <a:endParaRPr lang="es-CL" sz="2000" dirty="0"/>
          </a:p>
          <a:p>
            <a:endParaRPr lang="es-CL" sz="2800" dirty="0"/>
          </a:p>
          <a:p>
            <a:endParaRPr lang="es-CL" sz="2800" dirty="0" smtClean="0"/>
          </a:p>
          <a:p>
            <a:pPr>
              <a:buNone/>
            </a:pPr>
            <a:endParaRPr lang="es-CL" sz="1800" dirty="0"/>
          </a:p>
          <a:p>
            <a:endParaRPr lang="es-CL" dirty="0" smtClean="0"/>
          </a:p>
          <a:p>
            <a:endParaRPr lang="es-CL" dirty="0"/>
          </a:p>
          <a:p>
            <a:endParaRPr lang="es-CL" dirty="0"/>
          </a:p>
        </p:txBody>
      </p:sp>
      <p:pic>
        <p:nvPicPr>
          <p:cNvPr id="4" name="Picture 4" descr="http://intra.pnud.cl/files/plantillas-logos/PNUD_Logo-azul-tagline-negro.jpg"/>
          <p:cNvPicPr>
            <a:picLocks noChangeAspect="1" noChangeArrowheads="1"/>
          </p:cNvPicPr>
          <p:nvPr/>
        </p:nvPicPr>
        <p:blipFill>
          <a:blip r:embed="rId3" cstate="print"/>
          <a:srcRect/>
          <a:stretch>
            <a:fillRect/>
          </a:stretch>
        </p:blipFill>
        <p:spPr bwMode="auto">
          <a:xfrm>
            <a:off x="8472360" y="5373216"/>
            <a:ext cx="587375" cy="1336675"/>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normAutofit/>
          </a:bodyPr>
          <a:lstStyle/>
          <a:p>
            <a:pPr>
              <a:defRPr/>
            </a:pPr>
            <a:fld id="{9B13C858-CADF-4E89-8809-B06A52F16003}" type="slidenum">
              <a:rPr lang="es-ES" smtClean="0"/>
              <a:pPr>
                <a:defRPr/>
              </a:pPr>
              <a:t>24</a:t>
            </a:fld>
            <a:endParaRPr lang="es-ES"/>
          </a:p>
        </p:txBody>
      </p:sp>
    </p:spTree>
    <p:extLst>
      <p:ext uri="{BB962C8B-B14F-4D97-AF65-F5344CB8AC3E}">
        <p14:creationId xmlns:p14="http://schemas.microsoft.com/office/powerpoint/2010/main" xmlns="" val="18118312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625" name="Picture 4" descr="http://intra.pnud.cl/files/plantillas-logos/PNUD_Logo-azul-tagline-negro.jpg"/>
          <p:cNvPicPr>
            <a:picLocks noChangeAspect="1" noChangeArrowheads="1"/>
          </p:cNvPicPr>
          <p:nvPr/>
        </p:nvPicPr>
        <p:blipFill>
          <a:blip r:embed="rId3" cstate="print"/>
          <a:srcRect/>
          <a:stretch>
            <a:fillRect/>
          </a:stretch>
        </p:blipFill>
        <p:spPr bwMode="auto">
          <a:xfrm>
            <a:off x="8243888" y="5373688"/>
            <a:ext cx="587375" cy="1336675"/>
          </a:xfrm>
          <a:prstGeom prst="rect">
            <a:avLst/>
          </a:prstGeom>
          <a:noFill/>
          <a:ln w="9525">
            <a:noFill/>
            <a:miter lim="800000"/>
            <a:headEnd/>
            <a:tailEnd/>
          </a:ln>
        </p:spPr>
      </p:pic>
      <p:sp>
        <p:nvSpPr>
          <p:cNvPr id="26626" name="Rectangle 2"/>
          <p:cNvSpPr>
            <a:spLocks noGrp="1" noChangeArrowheads="1"/>
          </p:cNvSpPr>
          <p:nvPr>
            <p:ph type="title"/>
          </p:nvPr>
        </p:nvSpPr>
        <p:spPr>
          <a:xfrm>
            <a:off x="611188" y="188913"/>
            <a:ext cx="8229600" cy="1143000"/>
          </a:xfrm>
        </p:spPr>
        <p:txBody>
          <a:bodyPr/>
          <a:lstStyle/>
          <a:p>
            <a:pPr algn="ctr" eaLnBrk="1" hangingPunct="1">
              <a:defRPr/>
            </a:pPr>
            <a:r>
              <a:rPr lang="es-CL" sz="3200" dirty="0" smtClean="0"/>
              <a:t>… desigualmente distribuidas</a:t>
            </a:r>
            <a:endParaRPr lang="es-ES" sz="3200" dirty="0" smtClean="0"/>
          </a:p>
        </p:txBody>
      </p:sp>
      <p:graphicFrame>
        <p:nvGraphicFramePr>
          <p:cNvPr id="8" name="7 Tabla"/>
          <p:cNvGraphicFramePr>
            <a:graphicFrameLocks noGrp="1"/>
          </p:cNvGraphicFramePr>
          <p:nvPr>
            <p:extLst/>
          </p:nvPr>
        </p:nvGraphicFramePr>
        <p:xfrm>
          <a:off x="251519" y="2852936"/>
          <a:ext cx="8280920" cy="2268251"/>
        </p:xfrm>
        <a:graphic>
          <a:graphicData uri="http://schemas.openxmlformats.org/drawingml/2006/table">
            <a:tbl>
              <a:tblPr/>
              <a:tblGrid>
                <a:gridCol w="2321752"/>
                <a:gridCol w="915198"/>
                <a:gridCol w="1008794"/>
                <a:gridCol w="1008794"/>
                <a:gridCol w="1008794"/>
                <a:gridCol w="1008794"/>
                <a:gridCol w="1008794"/>
              </a:tblGrid>
              <a:tr h="280831">
                <a:tc>
                  <a:txBody>
                    <a:bodyPr/>
                    <a:lstStyle/>
                    <a:p>
                      <a:pPr algn="just" fontAlgn="b"/>
                      <a:endParaRPr lang="es-ES" sz="1200" b="1" i="0" u="none" strike="noStrike"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s-ES" sz="1200" b="1" i="0" u="none" strike="noStrike" dirty="0">
                          <a:solidFill>
                            <a:srgbClr val="000000"/>
                          </a:solidFill>
                          <a:latin typeface="Calibri"/>
                        </a:rPr>
                        <a:t>ABC1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s-ES" sz="1200" b="1" i="0" u="none" strike="noStrike" dirty="0">
                          <a:solidFill>
                            <a:srgbClr val="000000"/>
                          </a:solidFill>
                          <a:latin typeface="Calibri"/>
                        </a:rPr>
                        <a:t>C2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s-ES" sz="1200" b="1" i="0" u="none" strike="noStrike" dirty="0">
                          <a:solidFill>
                            <a:srgbClr val="000000"/>
                          </a:solidFill>
                          <a:latin typeface="Calibri"/>
                        </a:rPr>
                        <a:t>C3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s-ES" sz="1200" b="1" i="0" u="none" strike="noStrike" dirty="0">
                          <a:solidFill>
                            <a:srgbClr val="000000"/>
                          </a:solidFill>
                          <a:latin typeface="Calibri"/>
                        </a:rPr>
                        <a: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s-ES" sz="1200" b="1" i="0" u="none" strike="noStrike" dirty="0">
                          <a:solidFill>
                            <a:srgbClr val="000000"/>
                          </a:solidFill>
                          <a:latin typeface="Calibri"/>
                        </a:rPr>
                        <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s-ES" sz="1200" b="1" i="0" u="none" strike="noStrike" dirty="0">
                          <a:solidFill>
                            <a:srgbClr val="000000"/>
                          </a:solidFill>
                          <a:latin typeface="Calibri"/>
                        </a:rPr>
                        <a:t>Total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95233">
                <a:tc>
                  <a:txBody>
                    <a:bodyPr/>
                    <a:lstStyle/>
                    <a:p>
                      <a:pPr algn="just" fontAlgn="b"/>
                      <a:r>
                        <a:rPr lang="es-ES" sz="1200" b="1" i="0" u="none" strike="noStrike" dirty="0">
                          <a:solidFill>
                            <a:srgbClr val="000000"/>
                          </a:solidFill>
                          <a:latin typeface="Calibri"/>
                        </a:rPr>
                        <a:t>Comprometidos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dirty="0">
                          <a:solidFill>
                            <a:srgbClr val="FF0000"/>
                          </a:solidFill>
                          <a:latin typeface="Calibri"/>
                        </a:rPr>
                        <a:t>18,1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dirty="0">
                          <a:solidFill>
                            <a:srgbClr val="FF0000"/>
                          </a:solidFill>
                          <a:latin typeface="Calibri"/>
                        </a:rPr>
                        <a:t>17,3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dirty="0">
                          <a:solidFill>
                            <a:srgbClr val="000000"/>
                          </a:solidFill>
                          <a:latin typeface="Calibri"/>
                        </a:rPr>
                        <a:t>12,4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dirty="0">
                          <a:solidFill>
                            <a:srgbClr val="000000"/>
                          </a:solidFill>
                          <a:latin typeface="Calibri"/>
                        </a:rPr>
                        <a:t>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dirty="0">
                          <a:solidFill>
                            <a:srgbClr val="000000"/>
                          </a:solidFill>
                          <a:latin typeface="Calibri"/>
                        </a:rPr>
                        <a:t>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dirty="0">
                          <a:solidFill>
                            <a:srgbClr val="000000"/>
                          </a:solidFill>
                          <a:latin typeface="Calibri"/>
                        </a:rPr>
                        <a:t>11,7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032">
                <a:tc>
                  <a:txBody>
                    <a:bodyPr/>
                    <a:lstStyle/>
                    <a:p>
                      <a:pPr algn="just" fontAlgn="b"/>
                      <a:r>
                        <a:rPr lang="es-ES" sz="1200" b="1" i="0" u="none" strike="noStrike" dirty="0">
                          <a:solidFill>
                            <a:srgbClr val="000000"/>
                          </a:solidFill>
                          <a:latin typeface="Calibri"/>
                        </a:rPr>
                        <a:t>Involucrados de manera individual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dirty="0">
                          <a:solidFill>
                            <a:srgbClr val="FF0000"/>
                          </a:solidFill>
                          <a:latin typeface="Calibri"/>
                        </a:rPr>
                        <a:t>33,6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dirty="0">
                          <a:solidFill>
                            <a:srgbClr val="000000"/>
                          </a:solidFill>
                          <a:latin typeface="Calibri"/>
                        </a:rPr>
                        <a:t>18,2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dirty="0">
                          <a:solidFill>
                            <a:srgbClr val="000000"/>
                          </a:solidFill>
                          <a:latin typeface="Calibri"/>
                        </a:rPr>
                        <a:t>10,6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dirty="0">
                          <a:solidFill>
                            <a:srgbClr val="000000"/>
                          </a:solidFill>
                          <a:latin typeface="Calibri"/>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a:solidFill>
                            <a:srgbClr val="000000"/>
                          </a:solidFill>
                          <a:latin typeface="Calibri"/>
                        </a:rPr>
                        <a:t>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a:solidFill>
                            <a:srgbClr val="000000"/>
                          </a:solidFill>
                          <a:latin typeface="Calibri"/>
                        </a:rPr>
                        <a:t>14,5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0831">
                <a:tc>
                  <a:txBody>
                    <a:bodyPr/>
                    <a:lstStyle/>
                    <a:p>
                      <a:pPr algn="just" fontAlgn="b"/>
                      <a:r>
                        <a:rPr lang="es-ES" sz="1200" b="1" i="0" u="none" strike="noStrike" dirty="0">
                          <a:solidFill>
                            <a:srgbClr val="000000"/>
                          </a:solidFill>
                          <a:latin typeface="Calibri"/>
                        </a:rPr>
                        <a:t>Ritualistas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dirty="0">
                          <a:solidFill>
                            <a:srgbClr val="000000"/>
                          </a:solidFill>
                          <a:latin typeface="Calibri"/>
                        </a:rPr>
                        <a:t>12,6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dirty="0">
                          <a:solidFill>
                            <a:srgbClr val="000000"/>
                          </a:solidFill>
                          <a:latin typeface="Calibri"/>
                        </a:rPr>
                        <a:t>12,1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dirty="0">
                          <a:solidFill>
                            <a:srgbClr val="000000"/>
                          </a:solidFill>
                          <a:latin typeface="Calibri"/>
                        </a:rPr>
                        <a:t>21,4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dirty="0">
                          <a:solidFill>
                            <a:srgbClr val="000000"/>
                          </a:solidFill>
                          <a:latin typeface="Calibri"/>
                        </a:rPr>
                        <a:t>23,6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dirty="0">
                          <a:solidFill>
                            <a:srgbClr val="FF0000"/>
                          </a:solidFill>
                          <a:latin typeface="Calibri"/>
                        </a:rPr>
                        <a:t>25,7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dirty="0">
                          <a:solidFill>
                            <a:srgbClr val="000000"/>
                          </a:solidFill>
                          <a:latin typeface="Calibri"/>
                        </a:rPr>
                        <a:t>18,8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0831">
                <a:tc>
                  <a:txBody>
                    <a:bodyPr/>
                    <a:lstStyle/>
                    <a:p>
                      <a:pPr algn="just" fontAlgn="b"/>
                      <a:r>
                        <a:rPr lang="es-ES" sz="1200" b="1" i="0" u="none" strike="noStrike" dirty="0">
                          <a:solidFill>
                            <a:srgbClr val="000000"/>
                          </a:solidFill>
                          <a:latin typeface="Calibri"/>
                        </a:rPr>
                        <a:t>Colectivistas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dirty="0">
                          <a:solidFill>
                            <a:srgbClr val="000000"/>
                          </a:solidFill>
                          <a:latin typeface="Calibri"/>
                        </a:rPr>
                        <a:t>10,1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dirty="0">
                          <a:solidFill>
                            <a:srgbClr val="000000"/>
                          </a:solidFill>
                          <a:latin typeface="Calibri"/>
                        </a:rPr>
                        <a:t>15,2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dirty="0">
                          <a:solidFill>
                            <a:srgbClr val="000000"/>
                          </a:solidFill>
                          <a:latin typeface="Calibri"/>
                        </a:rPr>
                        <a:t>18,7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dirty="0">
                          <a:solidFill>
                            <a:srgbClr val="000000"/>
                          </a:solidFill>
                          <a:latin typeface="Calibri"/>
                        </a:rPr>
                        <a:t>15,3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a:solidFill>
                            <a:srgbClr val="000000"/>
                          </a:solidFill>
                          <a:latin typeface="Calibri"/>
                        </a:rPr>
                        <a:t>10,4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a:solidFill>
                            <a:srgbClr val="000000"/>
                          </a:solidFill>
                          <a:latin typeface="Calibri"/>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0831">
                <a:tc>
                  <a:txBody>
                    <a:bodyPr/>
                    <a:lstStyle/>
                    <a:p>
                      <a:pPr algn="just" fontAlgn="b"/>
                      <a:r>
                        <a:rPr lang="es-ES" sz="1200" b="1" i="0" u="none" strike="noStrike" dirty="0">
                          <a:solidFill>
                            <a:srgbClr val="000000"/>
                          </a:solidFill>
                          <a:latin typeface="Calibri"/>
                        </a:rPr>
                        <a:t>Observadores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dirty="0">
                          <a:solidFill>
                            <a:srgbClr val="000000"/>
                          </a:solidFill>
                          <a:latin typeface="Calibri"/>
                        </a:rPr>
                        <a:t>15,1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dirty="0">
                          <a:solidFill>
                            <a:srgbClr val="000000"/>
                          </a:solidFill>
                          <a:latin typeface="Calibri"/>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dirty="0">
                          <a:solidFill>
                            <a:srgbClr val="000000"/>
                          </a:solidFill>
                          <a:latin typeface="Calibri"/>
                        </a:rPr>
                        <a:t>13,6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dirty="0">
                          <a:solidFill>
                            <a:srgbClr val="000000"/>
                          </a:solidFill>
                          <a:latin typeface="Calibri"/>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dirty="0">
                          <a:solidFill>
                            <a:srgbClr val="000000"/>
                          </a:solidFill>
                          <a:latin typeface="Calibri"/>
                        </a:rPr>
                        <a:t>19,4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dirty="0">
                          <a:solidFill>
                            <a:srgbClr val="000000"/>
                          </a:solidFill>
                          <a:latin typeface="Calibri"/>
                        </a:rPr>
                        <a:t>16,8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0831">
                <a:tc>
                  <a:txBody>
                    <a:bodyPr/>
                    <a:lstStyle/>
                    <a:p>
                      <a:pPr algn="just" fontAlgn="b"/>
                      <a:r>
                        <a:rPr lang="es-ES" sz="1200" b="1" i="0" u="none" strike="noStrike" dirty="0">
                          <a:solidFill>
                            <a:srgbClr val="000000"/>
                          </a:solidFill>
                          <a:latin typeface="Calibri"/>
                        </a:rPr>
                        <a:t>Retraídos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dirty="0">
                          <a:solidFill>
                            <a:srgbClr val="000000"/>
                          </a:solidFill>
                          <a:latin typeface="Calibri"/>
                        </a:rPr>
                        <a:t>10,5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a:solidFill>
                            <a:srgbClr val="000000"/>
                          </a:solidFill>
                          <a:latin typeface="Calibri"/>
                        </a:rPr>
                        <a:t>16,1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dirty="0">
                          <a:solidFill>
                            <a:srgbClr val="000000"/>
                          </a:solidFill>
                          <a:latin typeface="Calibri"/>
                        </a:rPr>
                        <a:t>23,3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dirty="0">
                          <a:solidFill>
                            <a:srgbClr val="FF0000"/>
                          </a:solidFill>
                          <a:latin typeface="Calibri"/>
                        </a:rPr>
                        <a:t>31,7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dirty="0">
                          <a:solidFill>
                            <a:srgbClr val="FF0000"/>
                          </a:solidFill>
                          <a:latin typeface="Calibri"/>
                        </a:rPr>
                        <a:t>39,6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a:solidFill>
                            <a:srgbClr val="000000"/>
                          </a:solidFill>
                          <a:latin typeface="Calibri"/>
                        </a:rPr>
                        <a:t>23,3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0831">
                <a:tc>
                  <a:txBody>
                    <a:bodyPr/>
                    <a:lstStyle/>
                    <a:p>
                      <a:pPr algn="just" fontAlgn="b"/>
                      <a:r>
                        <a:rPr lang="es-ES" sz="1200" b="1" i="0" u="none" strike="noStrike" dirty="0">
                          <a:solidFill>
                            <a:srgbClr val="000000"/>
                          </a:solidFill>
                          <a:latin typeface="Calibri"/>
                        </a:rPr>
                        <a:t>Total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dirty="0">
                          <a:solidFill>
                            <a:srgbClr val="000000"/>
                          </a:solidFill>
                          <a:latin typeface="Calibri"/>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dirty="0">
                          <a:solidFill>
                            <a:srgbClr val="000000"/>
                          </a:solidFill>
                          <a:latin typeface="Calibri"/>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dirty="0">
                          <a:solidFill>
                            <a:srgbClr val="000000"/>
                          </a:solidFill>
                          <a:latin typeface="Calibri"/>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dirty="0">
                          <a:solidFill>
                            <a:srgbClr val="000000"/>
                          </a:solidFill>
                          <a:latin typeface="Calibri"/>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dirty="0">
                          <a:solidFill>
                            <a:srgbClr val="000000"/>
                          </a:solidFill>
                          <a:latin typeface="Calibri"/>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200" b="0" i="0" u="none" strike="noStrike" dirty="0">
                          <a:solidFill>
                            <a:srgbClr val="000000"/>
                          </a:solidFill>
                          <a:latin typeface="Calibri"/>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8 CuadroTexto"/>
          <p:cNvSpPr txBox="1"/>
          <p:nvPr/>
        </p:nvSpPr>
        <p:spPr>
          <a:xfrm>
            <a:off x="611560" y="1700808"/>
            <a:ext cx="7560840" cy="323165"/>
          </a:xfrm>
          <a:prstGeom prst="rect">
            <a:avLst/>
          </a:prstGeom>
          <a:noFill/>
        </p:spPr>
        <p:txBody>
          <a:bodyPr wrap="square" rtlCol="0">
            <a:spAutoFit/>
          </a:bodyPr>
          <a:lstStyle/>
          <a:p>
            <a:pPr algn="ctr"/>
            <a:r>
              <a:rPr lang="es-CL" sz="1500" b="1" dirty="0" smtClean="0"/>
              <a:t>El involucramiento está distribuido desigualmente en la sociedad </a:t>
            </a:r>
          </a:p>
        </p:txBody>
      </p:sp>
      <p:sp>
        <p:nvSpPr>
          <p:cNvPr id="6" name="5 Marcador de número de diapositiva"/>
          <p:cNvSpPr>
            <a:spLocks noGrp="1"/>
          </p:cNvSpPr>
          <p:nvPr>
            <p:ph type="sldNum" sz="quarter" idx="12"/>
          </p:nvPr>
        </p:nvSpPr>
        <p:spPr/>
        <p:txBody>
          <a:bodyPr>
            <a:normAutofit/>
          </a:bodyPr>
          <a:lstStyle/>
          <a:p>
            <a:pPr>
              <a:defRPr/>
            </a:pPr>
            <a:fld id="{9B13C858-CADF-4E89-8809-B06A52F16003}" type="slidenum">
              <a:rPr lang="es-ES" smtClean="0"/>
              <a:pPr>
                <a:defRPr/>
              </a:pPr>
              <a:t>25</a:t>
            </a:fld>
            <a:endParaRPr lang="es-ES"/>
          </a:p>
        </p:txBody>
      </p:sp>
    </p:spTree>
    <p:extLst>
      <p:ext uri="{BB962C8B-B14F-4D97-AF65-F5344CB8AC3E}">
        <p14:creationId xmlns:p14="http://schemas.microsoft.com/office/powerpoint/2010/main" xmlns="" val="155797237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625" name="Picture 4" descr="http://intra.pnud.cl/files/plantillas-logos/PNUD_Logo-azul-tagline-negro.jpg"/>
          <p:cNvPicPr>
            <a:picLocks noChangeAspect="1" noChangeArrowheads="1"/>
          </p:cNvPicPr>
          <p:nvPr/>
        </p:nvPicPr>
        <p:blipFill>
          <a:blip r:embed="rId3" cstate="print"/>
          <a:srcRect/>
          <a:stretch>
            <a:fillRect/>
          </a:stretch>
        </p:blipFill>
        <p:spPr bwMode="auto">
          <a:xfrm>
            <a:off x="8243888" y="5373688"/>
            <a:ext cx="587375" cy="1336675"/>
          </a:xfrm>
          <a:prstGeom prst="rect">
            <a:avLst/>
          </a:prstGeom>
          <a:noFill/>
          <a:ln w="9525">
            <a:noFill/>
            <a:miter lim="800000"/>
            <a:headEnd/>
            <a:tailEnd/>
          </a:ln>
        </p:spPr>
      </p:pic>
      <p:sp>
        <p:nvSpPr>
          <p:cNvPr id="26626" name="Rectangle 2"/>
          <p:cNvSpPr>
            <a:spLocks noGrp="1" noChangeArrowheads="1"/>
          </p:cNvSpPr>
          <p:nvPr>
            <p:ph type="title"/>
          </p:nvPr>
        </p:nvSpPr>
        <p:spPr>
          <a:xfrm>
            <a:off x="611188" y="188913"/>
            <a:ext cx="8229600" cy="1143000"/>
          </a:xfrm>
        </p:spPr>
        <p:txBody>
          <a:bodyPr/>
          <a:lstStyle/>
          <a:p>
            <a:pPr algn="ctr" eaLnBrk="1" hangingPunct="1">
              <a:defRPr/>
            </a:pPr>
            <a:r>
              <a:rPr lang="es-CL" sz="3200" dirty="0" smtClean="0"/>
              <a:t>¿Qué incide en las</a:t>
            </a:r>
            <a:br>
              <a:rPr lang="es-CL" sz="3200" dirty="0" smtClean="0"/>
            </a:br>
            <a:r>
              <a:rPr lang="es-CL" sz="3200" dirty="0" smtClean="0"/>
              <a:t>prácticas de involucramiento con lo político?</a:t>
            </a:r>
            <a:endParaRPr lang="es-ES" sz="3200" dirty="0" smtClean="0"/>
          </a:p>
        </p:txBody>
      </p:sp>
      <p:sp>
        <p:nvSpPr>
          <p:cNvPr id="241666" name="AutoShape 2" descr="data:image/jpeg;base64,/9j/4AAQSkZJRgABAQAAAQABAAD/2wCEAAkGBwgHBgkIBwgKCgkLDRYPDQwMDRsUFRAWIB0iIiAdHx8kKDQsJCYxJx8fLT0tMTU3Ojo6Iys/RD84QzQ5OjcBCgoKDQwNGg8PGjclHyU3ODc3Nzc3MDc3Nzc1LDE3Nzc3NDc3NzQ3Nzc2LDQ0Nzc0NDcyNzQ3LDc3NDc3Nzc3N//AABEIABcAHQMBEQACEQEDEQH/xAAaAAACAgMAAAAAAAAAAAAAAAAGBwQFAAID/8QAKBAAAQMDAwMDBQAAAAAAAAAAAgEDBAUGEQASYSExUSPR8DJykaGx/8QAGgEAAgIDAAAAAAAAAAAAAAAAAAMBBgIEBf/EACIRAAEEAQUAAwEAAAAAAAAAAAEAAgQRAwUSITFBcbHRMv/aAAwDAQACEQMRAD8AeOhCzQhAd43d1cp1Kc6fS6+K/lB99cSfqHePEfk/iU9/gXSyZ1cOmEDcUJEdskFo3nNmPKIuFyifr+Tp+WScdAWB1ZpDC6lTVu4K1HuJXnt0dxhdoMZyG3nznzrUkS5DZG48V4sXONqTcF7HPgBGgNnHVwfXJV6/aPHOmytTORm3GKvtS7JY4US0rXcrBpJl7m4Ir3Torq+E45+IqDBOc7nfz9qGMtNBhluOyDLICDYJgRFMIiasjWhoodJ6qbkoEeuRdpYbkgnpO47cL5TWrLiNkN578Kxc3cgy3bQel1J4ajgI8VzY4gllTLvhOMY6/E48XTnPyEZOglNZZ5TJabBlsW2gEABMCIphETViADRQT1vqUL//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34" name="33 CuadroTexto"/>
          <p:cNvSpPr txBox="1"/>
          <p:nvPr/>
        </p:nvSpPr>
        <p:spPr>
          <a:xfrm>
            <a:off x="601563" y="6165304"/>
            <a:ext cx="7560840" cy="369332"/>
          </a:xfrm>
          <a:prstGeom prst="rect">
            <a:avLst/>
          </a:prstGeom>
          <a:noFill/>
        </p:spPr>
        <p:txBody>
          <a:bodyPr wrap="square" rtlCol="0">
            <a:spAutoFit/>
          </a:bodyPr>
          <a:lstStyle/>
          <a:p>
            <a:pPr algn="ctr"/>
            <a:r>
              <a:rPr lang="es-CL" b="1" dirty="0" smtClean="0"/>
              <a:t>El malestar no produce directamente involucramiento.</a:t>
            </a:r>
          </a:p>
        </p:txBody>
      </p:sp>
      <p:graphicFrame>
        <p:nvGraphicFramePr>
          <p:cNvPr id="35" name="34 Tabla"/>
          <p:cNvGraphicFramePr>
            <a:graphicFrameLocks noGrp="1"/>
          </p:cNvGraphicFramePr>
          <p:nvPr>
            <p:extLst/>
          </p:nvPr>
        </p:nvGraphicFramePr>
        <p:xfrm>
          <a:off x="323528" y="1828800"/>
          <a:ext cx="8424935" cy="3937992"/>
        </p:xfrm>
        <a:graphic>
          <a:graphicData uri="http://schemas.openxmlformats.org/drawingml/2006/table">
            <a:tbl>
              <a:tblPr firstRow="1">
                <a:tableStyleId>{912C8C85-51F0-491E-9774-3900AFEF0FD7}</a:tableStyleId>
              </a:tblPr>
              <a:tblGrid>
                <a:gridCol w="2455913"/>
                <a:gridCol w="1989674"/>
                <a:gridCol w="1989674"/>
                <a:gridCol w="1989674"/>
              </a:tblGrid>
              <a:tr h="200025">
                <a:tc>
                  <a:txBody>
                    <a:bodyPr/>
                    <a:lstStyle/>
                    <a:p>
                      <a:endParaRPr lang="es-CL" sz="1600" dirty="0">
                        <a:latin typeface="Calibri"/>
                        <a:ea typeface="Times New Roman"/>
                        <a:cs typeface="Times New Roman"/>
                      </a:endParaRPr>
                    </a:p>
                  </a:txBody>
                  <a:tcPr marL="44450" marR="44450" marT="0" marB="0" anchor="b"/>
                </a:tc>
                <a:tc>
                  <a:txBody>
                    <a:bodyPr/>
                    <a:lstStyle/>
                    <a:p>
                      <a:pPr indent="180340" algn="ctr">
                        <a:lnSpc>
                          <a:spcPct val="150000"/>
                        </a:lnSpc>
                        <a:spcAft>
                          <a:spcPts val="0"/>
                        </a:spcAft>
                      </a:pPr>
                      <a:r>
                        <a:rPr lang="es-ES" sz="1200" dirty="0"/>
                        <a:t>Interés en lo público</a:t>
                      </a:r>
                      <a:endParaRPr lang="es-CL" sz="1800" dirty="0">
                        <a:latin typeface="Georgia"/>
                        <a:ea typeface="Times New Roman"/>
                        <a:cs typeface="Times New Roman"/>
                      </a:endParaRPr>
                    </a:p>
                  </a:txBody>
                  <a:tcPr marL="44450" marR="44450" marT="0" marB="0" anchor="b"/>
                </a:tc>
                <a:tc>
                  <a:txBody>
                    <a:bodyPr/>
                    <a:lstStyle/>
                    <a:p>
                      <a:pPr indent="180340" algn="ctr">
                        <a:lnSpc>
                          <a:spcPct val="150000"/>
                        </a:lnSpc>
                        <a:spcAft>
                          <a:spcPts val="0"/>
                        </a:spcAft>
                      </a:pPr>
                      <a:r>
                        <a:rPr lang="es-ES" sz="1200" dirty="0"/>
                        <a:t>Adhesión a causas y acción colectiva</a:t>
                      </a:r>
                      <a:endParaRPr lang="es-CL" sz="1800" dirty="0">
                        <a:latin typeface="Georgia"/>
                        <a:ea typeface="Times New Roman"/>
                        <a:cs typeface="Times New Roman"/>
                      </a:endParaRPr>
                    </a:p>
                  </a:txBody>
                  <a:tcPr marL="44450" marR="44450" marT="0" marB="0" anchor="b"/>
                </a:tc>
                <a:tc>
                  <a:txBody>
                    <a:bodyPr/>
                    <a:lstStyle/>
                    <a:p>
                      <a:pPr indent="180340" algn="ctr">
                        <a:lnSpc>
                          <a:spcPct val="150000"/>
                        </a:lnSpc>
                        <a:spcAft>
                          <a:spcPts val="0"/>
                        </a:spcAft>
                      </a:pPr>
                      <a:r>
                        <a:rPr lang="es-ES" sz="1200" dirty="0"/>
                        <a:t>Participación electoral e interés en la política</a:t>
                      </a:r>
                      <a:endParaRPr lang="es-CL" sz="1800" dirty="0">
                        <a:latin typeface="Georgia"/>
                        <a:ea typeface="Times New Roman"/>
                        <a:cs typeface="Times New Roman"/>
                      </a:endParaRPr>
                    </a:p>
                  </a:txBody>
                  <a:tcPr marL="44450" marR="44450" marT="0" marB="0" anchor="b"/>
                </a:tc>
              </a:tr>
              <a:tr h="331480">
                <a:tc>
                  <a:txBody>
                    <a:bodyPr/>
                    <a:lstStyle/>
                    <a:p>
                      <a:pPr marL="0" indent="0" algn="just">
                        <a:lnSpc>
                          <a:spcPct val="150000"/>
                        </a:lnSpc>
                        <a:spcAft>
                          <a:spcPts val="0"/>
                        </a:spcAft>
                      </a:pPr>
                      <a:endParaRPr lang="es-CL" sz="1800" dirty="0">
                        <a:latin typeface="Georgia"/>
                        <a:ea typeface="Times New Roman"/>
                        <a:cs typeface="Times New Roman"/>
                      </a:endParaRPr>
                    </a:p>
                  </a:txBody>
                  <a:tcPr marL="44450" marR="44450" marT="0" marB="0" anchor="b">
                    <a:lnL w="12700" cap="flat" cmpd="sng" algn="ctr">
                      <a:noFill/>
                      <a:prstDash val="solid"/>
                      <a:round/>
                      <a:headEnd type="none" w="med" len="med"/>
                      <a:tailEnd type="none" w="med" len="med"/>
                    </a:lnL>
                  </a:tcPr>
                </a:tc>
                <a:tc>
                  <a:txBody>
                    <a:bodyPr/>
                    <a:lstStyle/>
                    <a:p>
                      <a:pPr marL="0" indent="0" algn="just" rtl="0" eaLnBrk="1" latinLnBrk="0" hangingPunct="1">
                        <a:lnSpc>
                          <a:spcPct val="150000"/>
                        </a:lnSpc>
                        <a:spcAft>
                          <a:spcPts val="0"/>
                        </a:spcAft>
                      </a:pPr>
                      <a:endParaRPr kumimoji="0" lang="es-CL" sz="1200" kern="1200" dirty="0">
                        <a:solidFill>
                          <a:schemeClr val="tx1"/>
                        </a:solidFill>
                        <a:latin typeface="+mn-lt"/>
                        <a:ea typeface="+mn-ea"/>
                        <a:cs typeface="+mn-cs"/>
                      </a:endParaRPr>
                    </a:p>
                  </a:txBody>
                  <a:tcPr marL="44450" marR="44450" marT="0" marB="0" anchor="b"/>
                </a:tc>
                <a:tc>
                  <a:txBody>
                    <a:bodyPr/>
                    <a:lstStyle/>
                    <a:p>
                      <a:pPr marL="0" indent="0" algn="just" rtl="0" eaLnBrk="1" latinLnBrk="0" hangingPunct="1">
                        <a:lnSpc>
                          <a:spcPct val="150000"/>
                        </a:lnSpc>
                        <a:spcAft>
                          <a:spcPts val="0"/>
                        </a:spcAft>
                      </a:pPr>
                      <a:endParaRPr kumimoji="0" lang="es-CL" sz="1200" kern="1200" dirty="0">
                        <a:solidFill>
                          <a:schemeClr val="tx1"/>
                        </a:solidFill>
                        <a:latin typeface="+mn-lt"/>
                        <a:ea typeface="+mn-ea"/>
                        <a:cs typeface="+mn-cs"/>
                      </a:endParaRPr>
                    </a:p>
                  </a:txBody>
                  <a:tcPr marL="44450" marR="44450" marT="0" marB="0" anchor="b"/>
                </a:tc>
                <a:tc>
                  <a:txBody>
                    <a:bodyPr/>
                    <a:lstStyle/>
                    <a:p>
                      <a:pPr marL="0" indent="0" algn="just" rtl="0" eaLnBrk="1" latinLnBrk="0" hangingPunct="1">
                        <a:lnSpc>
                          <a:spcPct val="150000"/>
                        </a:lnSpc>
                        <a:spcAft>
                          <a:spcPts val="0"/>
                        </a:spcAft>
                      </a:pPr>
                      <a:endParaRPr kumimoji="0" lang="es-CL" sz="1200" kern="1200" dirty="0">
                        <a:solidFill>
                          <a:schemeClr val="tx1"/>
                        </a:solidFill>
                        <a:latin typeface="+mn-lt"/>
                        <a:ea typeface="+mn-ea"/>
                        <a:cs typeface="+mn-cs"/>
                      </a:endParaRPr>
                    </a:p>
                  </a:txBody>
                  <a:tcPr marL="44450" marR="44450" marT="0" marB="0" anchor="b">
                    <a:lnR w="12700" cap="flat" cmpd="sng" algn="ctr">
                      <a:noFill/>
                      <a:prstDash val="solid"/>
                      <a:round/>
                      <a:headEnd type="none" w="med" len="med"/>
                      <a:tailEnd type="none" w="med" len="med"/>
                    </a:lnR>
                  </a:tcPr>
                </a:tc>
              </a:tr>
              <a:tr h="3026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t>Poder subjetivo alto</a:t>
                      </a:r>
                      <a:endParaRPr lang="es-CL" sz="1400" dirty="0" smtClean="0">
                        <a:latin typeface="Georgia"/>
                        <a:ea typeface="Times New Roman"/>
                        <a:cs typeface="Times New Roman"/>
                      </a:endParaRPr>
                    </a:p>
                    <a:p>
                      <a:endParaRPr lang="es-CL" sz="1400" dirty="0"/>
                    </a:p>
                  </a:txBody>
                  <a:tcPr marL="44450" marR="44450" marT="0" marB="0" anchor="b">
                    <a:lnL w="12700" cap="flat" cmpd="sng" algn="ctr">
                      <a:noFill/>
                      <a:prstDash val="solid"/>
                      <a:round/>
                      <a:headEnd type="none" w="med" len="med"/>
                      <a:tailEnd type="none" w="med" len="med"/>
                    </a:lnL>
                    <a:solidFill>
                      <a:schemeClr val="bg1">
                        <a:lumMod val="85000"/>
                      </a:schemeClr>
                    </a:solidFill>
                  </a:tcPr>
                </a:tc>
                <a:tc>
                  <a:txBody>
                    <a:bodyPr/>
                    <a:lstStyle/>
                    <a:p>
                      <a:pPr marL="0" indent="0" algn="ctr">
                        <a:lnSpc>
                          <a:spcPct val="150000"/>
                        </a:lnSpc>
                        <a:spcAft>
                          <a:spcPts val="0"/>
                        </a:spcAft>
                      </a:pPr>
                      <a:r>
                        <a:rPr lang="es-CL" sz="1400" b="1" dirty="0" smtClean="0">
                          <a:latin typeface="Georgia"/>
                          <a:ea typeface="Times New Roman"/>
                          <a:cs typeface="Times New Roman"/>
                        </a:rPr>
                        <a:t>x</a:t>
                      </a:r>
                      <a:endParaRPr lang="es-CL" sz="1400" b="1" dirty="0">
                        <a:latin typeface="Georgia"/>
                        <a:ea typeface="Times New Roman"/>
                        <a:cs typeface="Times New Roman"/>
                      </a:endParaRPr>
                    </a:p>
                  </a:txBody>
                  <a:tcPr marL="44450" marR="44450" marT="0" marB="0" anchor="b">
                    <a:solidFill>
                      <a:schemeClr val="bg1">
                        <a:lumMod val="85000"/>
                      </a:schemeClr>
                    </a:solidFill>
                  </a:tcPr>
                </a:tc>
                <a:tc>
                  <a:txBody>
                    <a:bodyPr/>
                    <a:lstStyle/>
                    <a:p>
                      <a:pPr marL="0" indent="0" algn="ctr" rtl="0" eaLnBrk="1" latinLnBrk="0" hangingPunct="1">
                        <a:lnSpc>
                          <a:spcPct val="150000"/>
                        </a:lnSpc>
                        <a:spcAft>
                          <a:spcPts val="0"/>
                        </a:spcAft>
                      </a:pPr>
                      <a:r>
                        <a:rPr kumimoji="0" lang="es-CL" sz="1400" b="1" kern="1200" dirty="0" smtClean="0">
                          <a:solidFill>
                            <a:schemeClr val="tx1"/>
                          </a:solidFill>
                          <a:latin typeface="+mn-lt"/>
                          <a:ea typeface="+mn-ea"/>
                          <a:cs typeface="+mn-cs"/>
                        </a:rPr>
                        <a:t>X</a:t>
                      </a:r>
                      <a:endParaRPr kumimoji="0" lang="es-CL" sz="1400" b="1" kern="1200" dirty="0">
                        <a:solidFill>
                          <a:schemeClr val="tx1"/>
                        </a:solidFill>
                        <a:latin typeface="+mn-lt"/>
                        <a:ea typeface="+mn-ea"/>
                        <a:cs typeface="+mn-cs"/>
                      </a:endParaRPr>
                    </a:p>
                  </a:txBody>
                  <a:tcPr marL="44450" marR="44450" marT="0" marB="0" anchor="b">
                    <a:solidFill>
                      <a:schemeClr val="bg1">
                        <a:lumMod val="85000"/>
                      </a:schemeClr>
                    </a:solidFill>
                  </a:tcPr>
                </a:tc>
                <a:tc>
                  <a:txBody>
                    <a:bodyPr/>
                    <a:lstStyle/>
                    <a:p>
                      <a:pPr marL="0" indent="0" algn="ctr" rtl="0" eaLnBrk="1" latinLnBrk="0" hangingPunct="1">
                        <a:lnSpc>
                          <a:spcPct val="150000"/>
                        </a:lnSpc>
                        <a:spcAft>
                          <a:spcPts val="0"/>
                        </a:spcAft>
                      </a:pPr>
                      <a:r>
                        <a:rPr kumimoji="0" lang="es-CL" sz="1400" b="1" kern="1200" dirty="0" smtClean="0">
                          <a:solidFill>
                            <a:schemeClr val="tx1"/>
                          </a:solidFill>
                          <a:latin typeface="+mn-lt"/>
                          <a:ea typeface="+mn-ea"/>
                          <a:cs typeface="+mn-cs"/>
                        </a:rPr>
                        <a:t>X</a:t>
                      </a:r>
                      <a:endParaRPr kumimoji="0" lang="es-CL" sz="1400" b="1" kern="1200" dirty="0">
                        <a:solidFill>
                          <a:schemeClr val="tx1"/>
                        </a:solidFill>
                        <a:latin typeface="+mn-lt"/>
                        <a:ea typeface="+mn-ea"/>
                        <a:cs typeface="+mn-cs"/>
                      </a:endParaRPr>
                    </a:p>
                  </a:txBody>
                  <a:tcPr marL="44450" marR="44450" marT="0" marB="0" anchor="b">
                    <a:lnR w="12700" cap="flat" cmpd="sng" algn="ctr">
                      <a:noFill/>
                      <a:prstDash val="solid"/>
                      <a:round/>
                      <a:headEnd type="none" w="med" len="med"/>
                      <a:tailEnd type="none" w="med" len="med"/>
                    </a:lnR>
                    <a:solidFill>
                      <a:schemeClr val="bg1">
                        <a:lumMod val="85000"/>
                      </a:schemeClr>
                    </a:solidFill>
                  </a:tcPr>
                </a:tc>
              </a:tr>
              <a:tr h="200025">
                <a:tc>
                  <a:txBody>
                    <a:bodyPr/>
                    <a:lstStyle/>
                    <a:p>
                      <a:pPr marL="0" indent="0" algn="just">
                        <a:lnSpc>
                          <a:spcPct val="150000"/>
                        </a:lnSpc>
                        <a:spcAft>
                          <a:spcPts val="0"/>
                        </a:spcAft>
                      </a:pPr>
                      <a:r>
                        <a:rPr lang="es-MX" sz="1400" dirty="0"/>
                        <a:t>Confianza interpersonal</a:t>
                      </a:r>
                      <a:endParaRPr lang="es-CL" sz="1400" dirty="0">
                        <a:latin typeface="Georgia"/>
                        <a:ea typeface="Times New Roman"/>
                        <a:cs typeface="Times New Roman"/>
                      </a:endParaRPr>
                    </a:p>
                  </a:txBody>
                  <a:tcPr marL="44450" marR="44450" marT="0" marB="0" anchor="b">
                    <a:lnL w="12700" cap="flat" cmpd="sng" algn="ctr">
                      <a:noFill/>
                      <a:prstDash val="solid"/>
                      <a:round/>
                      <a:headEnd type="none" w="med" len="med"/>
                      <a:tailEnd type="none" w="med" len="med"/>
                    </a:lnL>
                  </a:tcPr>
                </a:tc>
                <a:tc>
                  <a:txBody>
                    <a:bodyPr/>
                    <a:lstStyle/>
                    <a:p>
                      <a:pPr marL="0" indent="0" algn="ctr" rtl="0" eaLnBrk="1" latinLnBrk="0" hangingPunct="1">
                        <a:lnSpc>
                          <a:spcPct val="150000"/>
                        </a:lnSpc>
                        <a:spcAft>
                          <a:spcPts val="0"/>
                        </a:spcAft>
                      </a:pPr>
                      <a:endParaRPr kumimoji="0" lang="es-CL" sz="1400" b="1" kern="1200" dirty="0">
                        <a:solidFill>
                          <a:schemeClr val="tx1"/>
                        </a:solidFill>
                        <a:latin typeface="+mn-lt"/>
                        <a:ea typeface="+mn-ea"/>
                        <a:cs typeface="+mn-cs"/>
                      </a:endParaRPr>
                    </a:p>
                  </a:txBody>
                  <a:tcPr marL="44450" marR="44450" marT="0" marB="0" anchor="b"/>
                </a:tc>
                <a:tc>
                  <a:txBody>
                    <a:bodyPr/>
                    <a:lstStyle/>
                    <a:p>
                      <a:pPr marL="0" indent="0" algn="ctr" rtl="0" eaLnBrk="1" latinLnBrk="0" hangingPunct="1">
                        <a:lnSpc>
                          <a:spcPct val="150000"/>
                        </a:lnSpc>
                        <a:spcAft>
                          <a:spcPts val="0"/>
                        </a:spcAft>
                      </a:pPr>
                      <a:r>
                        <a:rPr kumimoji="0" lang="es-CL" sz="1400" b="1" kern="1200" dirty="0" smtClean="0">
                          <a:solidFill>
                            <a:schemeClr val="tx1"/>
                          </a:solidFill>
                          <a:latin typeface="+mn-lt"/>
                          <a:ea typeface="+mn-ea"/>
                          <a:cs typeface="+mn-cs"/>
                        </a:rPr>
                        <a:t>X</a:t>
                      </a:r>
                      <a:endParaRPr kumimoji="0" lang="es-CL" sz="1400" b="1" kern="1200" dirty="0">
                        <a:solidFill>
                          <a:schemeClr val="tx1"/>
                        </a:solidFill>
                        <a:latin typeface="+mn-lt"/>
                        <a:ea typeface="+mn-ea"/>
                        <a:cs typeface="+mn-cs"/>
                      </a:endParaRPr>
                    </a:p>
                  </a:txBody>
                  <a:tcPr marL="44450" marR="44450" marT="0" marB="0" anchor="b"/>
                </a:tc>
                <a:tc>
                  <a:txBody>
                    <a:bodyPr/>
                    <a:lstStyle/>
                    <a:p>
                      <a:pPr marL="0" indent="0" algn="ctr" rtl="0" eaLnBrk="1" latinLnBrk="0" hangingPunct="1">
                        <a:lnSpc>
                          <a:spcPct val="150000"/>
                        </a:lnSpc>
                        <a:spcAft>
                          <a:spcPts val="0"/>
                        </a:spcAft>
                      </a:pPr>
                      <a:endParaRPr kumimoji="0" lang="es-CL" sz="1400" b="1" kern="1200" dirty="0">
                        <a:solidFill>
                          <a:schemeClr val="tx1"/>
                        </a:solidFill>
                        <a:latin typeface="+mn-lt"/>
                        <a:ea typeface="+mn-ea"/>
                        <a:cs typeface="+mn-cs"/>
                      </a:endParaRPr>
                    </a:p>
                  </a:txBody>
                  <a:tcPr marL="44450" marR="44450" marT="0" marB="0" anchor="b">
                    <a:lnR w="12700" cap="flat" cmpd="sng" algn="ctr">
                      <a:noFill/>
                      <a:prstDash val="solid"/>
                      <a:round/>
                      <a:headEnd type="none" w="med" len="med"/>
                      <a:tailEnd type="none" w="med" len="med"/>
                    </a:lnR>
                  </a:tcPr>
                </a:tc>
              </a:tr>
              <a:tr h="200025">
                <a:tc>
                  <a:txBody>
                    <a:bodyPr/>
                    <a:lstStyle/>
                    <a:p>
                      <a:pPr marL="0" indent="0" algn="just">
                        <a:lnSpc>
                          <a:spcPct val="150000"/>
                        </a:lnSpc>
                        <a:spcAft>
                          <a:spcPts val="0"/>
                        </a:spcAft>
                      </a:pPr>
                      <a:r>
                        <a:rPr lang="es-MX" sz="1400" dirty="0" smtClean="0"/>
                        <a:t>Menor Presentismo</a:t>
                      </a:r>
                      <a:endParaRPr lang="es-CL" sz="1400" dirty="0">
                        <a:latin typeface="Georgia"/>
                        <a:ea typeface="Times New Roman"/>
                        <a:cs typeface="Times New Roman"/>
                      </a:endParaRPr>
                    </a:p>
                  </a:txBody>
                  <a:tcPr marL="44450" marR="44450" marT="0" marB="0" anchor="b">
                    <a:lnL w="12700" cap="flat" cmpd="sng" algn="ctr">
                      <a:noFill/>
                      <a:prstDash val="solid"/>
                      <a:round/>
                      <a:headEnd type="none" w="med" len="med"/>
                      <a:tailEnd type="none" w="med" len="med"/>
                    </a:lnL>
                    <a:solidFill>
                      <a:schemeClr val="bg1">
                        <a:lumMod val="85000"/>
                      </a:schemeClr>
                    </a:solidFill>
                  </a:tcPr>
                </a:tc>
                <a:tc>
                  <a:txBody>
                    <a:bodyPr/>
                    <a:lstStyle/>
                    <a:p>
                      <a:pPr marL="0" indent="0" algn="ctr" rtl="0" eaLnBrk="1" latinLnBrk="0" hangingPunct="1">
                        <a:lnSpc>
                          <a:spcPct val="150000"/>
                        </a:lnSpc>
                        <a:spcAft>
                          <a:spcPts val="0"/>
                        </a:spcAft>
                      </a:pPr>
                      <a:endParaRPr kumimoji="0" lang="es-CL" sz="1400" b="1" kern="1200" dirty="0">
                        <a:solidFill>
                          <a:schemeClr val="tx1"/>
                        </a:solidFill>
                        <a:latin typeface="+mn-lt"/>
                        <a:ea typeface="+mn-ea"/>
                        <a:cs typeface="+mn-cs"/>
                      </a:endParaRPr>
                    </a:p>
                  </a:txBody>
                  <a:tcPr marL="44450" marR="44450" marT="0" marB="0" anchor="b">
                    <a:solidFill>
                      <a:schemeClr val="bg1">
                        <a:lumMod val="85000"/>
                      </a:schemeClr>
                    </a:solidFill>
                  </a:tcPr>
                </a:tc>
                <a:tc>
                  <a:txBody>
                    <a:bodyPr/>
                    <a:lstStyle/>
                    <a:p>
                      <a:pPr marL="0" indent="0" algn="ctr" rtl="0" eaLnBrk="1" latinLnBrk="0" hangingPunct="1">
                        <a:lnSpc>
                          <a:spcPct val="150000"/>
                        </a:lnSpc>
                        <a:spcAft>
                          <a:spcPts val="0"/>
                        </a:spcAft>
                      </a:pPr>
                      <a:r>
                        <a:rPr kumimoji="0" lang="es-CL" sz="1400" b="1" kern="1200" dirty="0" smtClean="0">
                          <a:solidFill>
                            <a:schemeClr val="tx1"/>
                          </a:solidFill>
                          <a:latin typeface="+mn-lt"/>
                          <a:ea typeface="+mn-ea"/>
                          <a:cs typeface="+mn-cs"/>
                        </a:rPr>
                        <a:t>X</a:t>
                      </a:r>
                      <a:endParaRPr kumimoji="0" lang="es-CL" sz="1400" b="1" kern="1200" dirty="0">
                        <a:solidFill>
                          <a:schemeClr val="tx1"/>
                        </a:solidFill>
                        <a:latin typeface="+mn-lt"/>
                        <a:ea typeface="+mn-ea"/>
                        <a:cs typeface="+mn-cs"/>
                      </a:endParaRPr>
                    </a:p>
                  </a:txBody>
                  <a:tcPr marL="44450" marR="44450" marT="0" marB="0" anchor="b">
                    <a:solidFill>
                      <a:schemeClr val="bg1">
                        <a:lumMod val="85000"/>
                      </a:schemeClr>
                    </a:solidFill>
                  </a:tcPr>
                </a:tc>
                <a:tc>
                  <a:txBody>
                    <a:bodyPr/>
                    <a:lstStyle/>
                    <a:p>
                      <a:pPr marL="0" indent="0" algn="ctr" rtl="0" eaLnBrk="1" latinLnBrk="0" hangingPunct="1">
                        <a:lnSpc>
                          <a:spcPct val="150000"/>
                        </a:lnSpc>
                        <a:spcAft>
                          <a:spcPts val="0"/>
                        </a:spcAft>
                      </a:pPr>
                      <a:r>
                        <a:rPr kumimoji="0" lang="es-CL" sz="1400" b="1" kern="1200" dirty="0" smtClean="0">
                          <a:solidFill>
                            <a:schemeClr val="tx1"/>
                          </a:solidFill>
                          <a:latin typeface="+mn-lt"/>
                          <a:ea typeface="+mn-ea"/>
                          <a:cs typeface="+mn-cs"/>
                        </a:rPr>
                        <a:t>X</a:t>
                      </a:r>
                      <a:endParaRPr kumimoji="0" lang="es-CL" sz="1400" b="1" kern="1200" dirty="0">
                        <a:solidFill>
                          <a:schemeClr val="tx1"/>
                        </a:solidFill>
                        <a:latin typeface="+mn-lt"/>
                        <a:ea typeface="+mn-ea"/>
                        <a:cs typeface="+mn-cs"/>
                      </a:endParaRPr>
                    </a:p>
                  </a:txBody>
                  <a:tcPr marL="44450" marR="44450" marT="0" marB="0" anchor="b">
                    <a:lnR w="12700" cap="flat" cmpd="sng" algn="ctr">
                      <a:noFill/>
                      <a:prstDash val="solid"/>
                      <a:round/>
                      <a:headEnd type="none" w="med" len="med"/>
                      <a:tailEnd type="none" w="med" len="med"/>
                    </a:lnR>
                    <a:solidFill>
                      <a:schemeClr val="bg1">
                        <a:lumMod val="85000"/>
                      </a:schemeClr>
                    </a:solidFill>
                  </a:tcPr>
                </a:tc>
              </a:tr>
              <a:tr h="200025">
                <a:tc>
                  <a:txBody>
                    <a:bodyPr/>
                    <a:lstStyle/>
                    <a:p>
                      <a:pPr marL="0" indent="0" algn="just">
                        <a:lnSpc>
                          <a:spcPct val="150000"/>
                        </a:lnSpc>
                        <a:spcAft>
                          <a:spcPts val="0"/>
                        </a:spcAft>
                      </a:pPr>
                      <a:endParaRPr lang="es-CL" sz="1400" dirty="0">
                        <a:latin typeface="Georgia"/>
                        <a:ea typeface="Times New Roman"/>
                        <a:cs typeface="Times New Roman"/>
                      </a:endParaRPr>
                    </a:p>
                  </a:txBody>
                  <a:tcPr marL="44450" marR="44450" marT="0" marB="0" anchor="b">
                    <a:lnL w="12700" cap="flat" cmpd="sng" algn="ctr">
                      <a:noFill/>
                      <a:prstDash val="solid"/>
                      <a:round/>
                      <a:headEnd type="none" w="med" len="med"/>
                      <a:tailEnd type="none" w="med" len="med"/>
                    </a:lnL>
                  </a:tcPr>
                </a:tc>
                <a:tc>
                  <a:txBody>
                    <a:bodyPr/>
                    <a:lstStyle/>
                    <a:p>
                      <a:pPr marL="0" indent="0" algn="ctr" rtl="0" eaLnBrk="1" latinLnBrk="0" hangingPunct="1">
                        <a:lnSpc>
                          <a:spcPct val="150000"/>
                        </a:lnSpc>
                        <a:spcAft>
                          <a:spcPts val="0"/>
                        </a:spcAft>
                      </a:pPr>
                      <a:endParaRPr kumimoji="0" lang="es-CL" sz="1400" b="1" kern="1200" dirty="0">
                        <a:solidFill>
                          <a:schemeClr val="tx1"/>
                        </a:solidFill>
                        <a:latin typeface="+mn-lt"/>
                        <a:ea typeface="+mn-ea"/>
                        <a:cs typeface="+mn-cs"/>
                      </a:endParaRPr>
                    </a:p>
                  </a:txBody>
                  <a:tcPr marL="44450" marR="44450" marT="0" marB="0" anchor="b"/>
                </a:tc>
                <a:tc>
                  <a:txBody>
                    <a:bodyPr/>
                    <a:lstStyle/>
                    <a:p>
                      <a:pPr marL="0" indent="0" algn="ctr" rtl="0" eaLnBrk="1" latinLnBrk="0" hangingPunct="1">
                        <a:lnSpc>
                          <a:spcPct val="150000"/>
                        </a:lnSpc>
                        <a:spcAft>
                          <a:spcPts val="0"/>
                        </a:spcAft>
                      </a:pPr>
                      <a:endParaRPr kumimoji="0" lang="es-CL" sz="1400" b="1" kern="1200" dirty="0">
                        <a:solidFill>
                          <a:schemeClr val="tx1"/>
                        </a:solidFill>
                        <a:latin typeface="+mn-lt"/>
                        <a:ea typeface="+mn-ea"/>
                        <a:cs typeface="+mn-cs"/>
                      </a:endParaRPr>
                    </a:p>
                  </a:txBody>
                  <a:tcPr marL="44450" marR="44450" marT="0" marB="0" anchor="b"/>
                </a:tc>
                <a:tc>
                  <a:txBody>
                    <a:bodyPr/>
                    <a:lstStyle/>
                    <a:p>
                      <a:pPr marL="0" indent="0" algn="ctr" rtl="0" eaLnBrk="1" latinLnBrk="0" hangingPunct="1">
                        <a:lnSpc>
                          <a:spcPct val="150000"/>
                        </a:lnSpc>
                        <a:spcAft>
                          <a:spcPts val="0"/>
                        </a:spcAft>
                      </a:pPr>
                      <a:endParaRPr kumimoji="0" lang="es-CL" sz="1400" b="1" kern="1200" dirty="0">
                        <a:solidFill>
                          <a:schemeClr val="tx1"/>
                        </a:solidFill>
                        <a:latin typeface="+mn-lt"/>
                        <a:ea typeface="+mn-ea"/>
                        <a:cs typeface="+mn-cs"/>
                      </a:endParaRPr>
                    </a:p>
                  </a:txBody>
                  <a:tcPr marL="44450" marR="44450" marT="0" marB="0" anchor="b">
                    <a:lnR w="12700" cap="flat" cmpd="sng" algn="ctr">
                      <a:noFill/>
                      <a:prstDash val="solid"/>
                      <a:round/>
                      <a:headEnd type="none" w="med" len="med"/>
                      <a:tailEnd type="none" w="med" len="med"/>
                    </a:lnR>
                  </a:tcPr>
                </a:tc>
              </a:tr>
              <a:tr h="200025">
                <a:tc>
                  <a:txBody>
                    <a:bodyPr/>
                    <a:lstStyle/>
                    <a:p>
                      <a:pPr marL="0" indent="0" algn="just" rtl="0" eaLnBrk="1" latinLnBrk="0" hangingPunct="1">
                        <a:lnSpc>
                          <a:spcPct val="150000"/>
                        </a:lnSpc>
                        <a:spcAft>
                          <a:spcPts val="0"/>
                        </a:spcAft>
                      </a:pPr>
                      <a:r>
                        <a:rPr kumimoji="0" lang="es-CL" sz="1400" kern="1200" dirty="0" smtClean="0">
                          <a:solidFill>
                            <a:schemeClr val="tx1"/>
                          </a:solidFill>
                          <a:latin typeface="+mn-lt"/>
                          <a:ea typeface="+mn-ea"/>
                          <a:cs typeface="+mn-cs"/>
                        </a:rPr>
                        <a:t>Desnaturalización</a:t>
                      </a:r>
                      <a:r>
                        <a:rPr kumimoji="0" lang="es-CL" sz="1400" kern="1200" baseline="0" dirty="0" smtClean="0">
                          <a:solidFill>
                            <a:schemeClr val="tx1"/>
                          </a:solidFill>
                          <a:latin typeface="+mn-lt"/>
                          <a:ea typeface="+mn-ea"/>
                          <a:cs typeface="+mn-cs"/>
                        </a:rPr>
                        <a:t> de desigualdades</a:t>
                      </a:r>
                      <a:endParaRPr kumimoji="0" lang="es-CL" sz="1400" kern="1200" dirty="0">
                        <a:solidFill>
                          <a:schemeClr val="tx1"/>
                        </a:solidFill>
                        <a:latin typeface="+mn-lt"/>
                        <a:ea typeface="+mn-ea"/>
                        <a:cs typeface="+mn-cs"/>
                      </a:endParaRPr>
                    </a:p>
                  </a:txBody>
                  <a:tcPr marL="44450" marR="44450" marT="0" marB="0" anchor="b">
                    <a:lnL w="12700" cap="flat" cmpd="sng" algn="ctr">
                      <a:noFill/>
                      <a:prstDash val="solid"/>
                      <a:round/>
                      <a:headEnd type="none" w="med" len="med"/>
                      <a:tailEnd type="none" w="med" len="med"/>
                    </a:lnL>
                    <a:solidFill>
                      <a:schemeClr val="bg1">
                        <a:lumMod val="85000"/>
                      </a:schemeClr>
                    </a:solidFill>
                  </a:tcPr>
                </a:tc>
                <a:tc>
                  <a:txBody>
                    <a:bodyPr/>
                    <a:lstStyle/>
                    <a:p>
                      <a:pPr marL="0" indent="0" algn="ctr" rtl="0" eaLnBrk="1" latinLnBrk="0" hangingPunct="1">
                        <a:lnSpc>
                          <a:spcPct val="150000"/>
                        </a:lnSpc>
                        <a:spcAft>
                          <a:spcPts val="0"/>
                        </a:spcAft>
                      </a:pPr>
                      <a:r>
                        <a:rPr kumimoji="0" lang="es-CL" sz="1400" b="1" kern="1200" dirty="0" smtClean="0">
                          <a:solidFill>
                            <a:schemeClr val="tx1"/>
                          </a:solidFill>
                          <a:latin typeface="+mn-lt"/>
                          <a:ea typeface="+mn-ea"/>
                          <a:cs typeface="+mn-cs"/>
                        </a:rPr>
                        <a:t>X</a:t>
                      </a:r>
                      <a:endParaRPr kumimoji="0" lang="es-CL" sz="1400" b="1" kern="1200" dirty="0">
                        <a:solidFill>
                          <a:schemeClr val="tx1"/>
                        </a:solidFill>
                        <a:latin typeface="+mn-lt"/>
                        <a:ea typeface="+mn-ea"/>
                        <a:cs typeface="+mn-cs"/>
                      </a:endParaRPr>
                    </a:p>
                  </a:txBody>
                  <a:tcPr marL="44450" marR="44450" marT="0" marB="0" anchor="b">
                    <a:solidFill>
                      <a:schemeClr val="bg1">
                        <a:lumMod val="85000"/>
                      </a:schemeClr>
                    </a:solidFill>
                  </a:tcPr>
                </a:tc>
                <a:tc>
                  <a:txBody>
                    <a:bodyPr/>
                    <a:lstStyle/>
                    <a:p>
                      <a:pPr marL="0" indent="0" algn="ctr" rtl="0" eaLnBrk="1" latinLnBrk="0" hangingPunct="1">
                        <a:lnSpc>
                          <a:spcPct val="150000"/>
                        </a:lnSpc>
                        <a:spcAft>
                          <a:spcPts val="0"/>
                        </a:spcAft>
                      </a:pPr>
                      <a:r>
                        <a:rPr kumimoji="0" lang="es-CL" sz="1400" b="1" kern="1200" dirty="0" smtClean="0">
                          <a:solidFill>
                            <a:schemeClr val="tx1"/>
                          </a:solidFill>
                          <a:latin typeface="+mn-lt"/>
                          <a:ea typeface="+mn-ea"/>
                          <a:cs typeface="+mn-cs"/>
                        </a:rPr>
                        <a:t>X</a:t>
                      </a:r>
                      <a:endParaRPr kumimoji="0" lang="es-CL" sz="1400" b="1" kern="1200" dirty="0">
                        <a:solidFill>
                          <a:schemeClr val="tx1"/>
                        </a:solidFill>
                        <a:latin typeface="+mn-lt"/>
                        <a:ea typeface="+mn-ea"/>
                        <a:cs typeface="+mn-cs"/>
                      </a:endParaRPr>
                    </a:p>
                  </a:txBody>
                  <a:tcPr marL="44450" marR="44450" marT="0" marB="0" anchor="b">
                    <a:solidFill>
                      <a:schemeClr val="bg1">
                        <a:lumMod val="85000"/>
                      </a:schemeClr>
                    </a:solidFill>
                  </a:tcPr>
                </a:tc>
                <a:tc>
                  <a:txBody>
                    <a:bodyPr/>
                    <a:lstStyle/>
                    <a:p>
                      <a:pPr marL="0" indent="0" algn="ctr" rtl="0" eaLnBrk="1" latinLnBrk="0" hangingPunct="1">
                        <a:lnSpc>
                          <a:spcPct val="150000"/>
                        </a:lnSpc>
                        <a:spcAft>
                          <a:spcPts val="0"/>
                        </a:spcAft>
                      </a:pPr>
                      <a:r>
                        <a:rPr kumimoji="0" lang="es-CL" sz="1400" b="1" kern="1200" dirty="0" smtClean="0">
                          <a:solidFill>
                            <a:schemeClr val="tx1"/>
                          </a:solidFill>
                          <a:latin typeface="+mn-lt"/>
                          <a:ea typeface="+mn-ea"/>
                          <a:cs typeface="+mn-cs"/>
                        </a:rPr>
                        <a:t>X</a:t>
                      </a:r>
                      <a:endParaRPr kumimoji="0" lang="es-CL" sz="1400" b="1" kern="1200" dirty="0">
                        <a:solidFill>
                          <a:schemeClr val="tx1"/>
                        </a:solidFill>
                        <a:latin typeface="+mn-lt"/>
                        <a:ea typeface="+mn-ea"/>
                        <a:cs typeface="+mn-cs"/>
                      </a:endParaRPr>
                    </a:p>
                  </a:txBody>
                  <a:tcPr marL="44450" marR="44450" marT="0" marB="0" anchor="b">
                    <a:lnR w="12700" cap="flat" cmpd="sng" algn="ctr">
                      <a:noFill/>
                      <a:prstDash val="solid"/>
                      <a:round/>
                      <a:headEnd type="none" w="med" len="med"/>
                      <a:tailEnd type="none" w="med" len="med"/>
                    </a:lnR>
                    <a:solidFill>
                      <a:schemeClr val="bg1">
                        <a:lumMod val="85000"/>
                      </a:schemeClr>
                    </a:solidFill>
                  </a:tcPr>
                </a:tc>
              </a:tr>
              <a:tr h="200025">
                <a:tc>
                  <a:txBody>
                    <a:bodyPr/>
                    <a:lstStyle/>
                    <a:p>
                      <a:pPr marL="0" indent="0" algn="just" rtl="0" eaLnBrk="1" latinLnBrk="0" hangingPunct="1">
                        <a:lnSpc>
                          <a:spcPct val="150000"/>
                        </a:lnSpc>
                        <a:spcAft>
                          <a:spcPts val="0"/>
                        </a:spcAft>
                      </a:pPr>
                      <a:r>
                        <a:rPr kumimoji="0" lang="es-CL" sz="1400" kern="1200" dirty="0" smtClean="0">
                          <a:solidFill>
                            <a:schemeClr val="tx1"/>
                          </a:solidFill>
                          <a:latin typeface="+mn-lt"/>
                          <a:ea typeface="+mn-ea"/>
                          <a:cs typeface="+mn-cs"/>
                        </a:rPr>
                        <a:t>Legitimidad manifestaciones</a:t>
                      </a:r>
                      <a:endParaRPr kumimoji="0" lang="es-CL" sz="1400" kern="1200" dirty="0">
                        <a:solidFill>
                          <a:schemeClr val="tx1"/>
                        </a:solidFill>
                        <a:latin typeface="+mn-lt"/>
                        <a:ea typeface="+mn-ea"/>
                        <a:cs typeface="+mn-cs"/>
                      </a:endParaRPr>
                    </a:p>
                  </a:txBody>
                  <a:tcPr marL="44450" marR="44450" marT="0" marB="0" anchor="b">
                    <a:lnL w="12700" cap="flat" cmpd="sng" algn="ctr">
                      <a:noFill/>
                      <a:prstDash val="solid"/>
                      <a:round/>
                      <a:headEnd type="none" w="med" len="med"/>
                      <a:tailEnd type="none" w="med" len="med"/>
                    </a:lnL>
                  </a:tcPr>
                </a:tc>
                <a:tc>
                  <a:txBody>
                    <a:bodyPr/>
                    <a:lstStyle/>
                    <a:p>
                      <a:pPr marL="0" indent="0" algn="ctr" rtl="0" eaLnBrk="1" latinLnBrk="0" hangingPunct="1">
                        <a:lnSpc>
                          <a:spcPct val="150000"/>
                        </a:lnSpc>
                        <a:spcAft>
                          <a:spcPts val="0"/>
                        </a:spcAft>
                      </a:pPr>
                      <a:r>
                        <a:rPr kumimoji="0" lang="es-CL" sz="1400" b="1" kern="1200" dirty="0" smtClean="0">
                          <a:solidFill>
                            <a:schemeClr val="tx1"/>
                          </a:solidFill>
                          <a:latin typeface="+mn-lt"/>
                          <a:ea typeface="+mn-ea"/>
                          <a:cs typeface="+mn-cs"/>
                        </a:rPr>
                        <a:t>X</a:t>
                      </a:r>
                      <a:endParaRPr kumimoji="0" lang="es-CL" sz="1400" b="1" kern="1200" dirty="0">
                        <a:solidFill>
                          <a:schemeClr val="tx1"/>
                        </a:solidFill>
                        <a:latin typeface="+mn-lt"/>
                        <a:ea typeface="+mn-ea"/>
                        <a:cs typeface="+mn-cs"/>
                      </a:endParaRPr>
                    </a:p>
                  </a:txBody>
                  <a:tcPr marL="44450" marR="44450" marT="0" marB="0" anchor="b"/>
                </a:tc>
                <a:tc>
                  <a:txBody>
                    <a:bodyPr/>
                    <a:lstStyle/>
                    <a:p>
                      <a:pPr marL="0" indent="0" algn="ctr" rtl="0" eaLnBrk="1" latinLnBrk="0" hangingPunct="1">
                        <a:lnSpc>
                          <a:spcPct val="150000"/>
                        </a:lnSpc>
                        <a:spcAft>
                          <a:spcPts val="0"/>
                        </a:spcAft>
                      </a:pPr>
                      <a:r>
                        <a:rPr kumimoji="0" lang="es-CL" sz="1400" b="1" kern="1200" dirty="0" smtClean="0">
                          <a:solidFill>
                            <a:schemeClr val="tx1"/>
                          </a:solidFill>
                          <a:latin typeface="+mn-lt"/>
                          <a:ea typeface="+mn-ea"/>
                          <a:cs typeface="+mn-cs"/>
                        </a:rPr>
                        <a:t>X</a:t>
                      </a:r>
                      <a:endParaRPr kumimoji="0" lang="es-CL" sz="1400" b="1" kern="1200" dirty="0">
                        <a:solidFill>
                          <a:schemeClr val="tx1"/>
                        </a:solidFill>
                        <a:latin typeface="+mn-lt"/>
                        <a:ea typeface="+mn-ea"/>
                        <a:cs typeface="+mn-cs"/>
                      </a:endParaRPr>
                    </a:p>
                  </a:txBody>
                  <a:tcPr marL="44450" marR="44450" marT="0" marB="0" anchor="b"/>
                </a:tc>
                <a:tc>
                  <a:txBody>
                    <a:bodyPr/>
                    <a:lstStyle/>
                    <a:p>
                      <a:pPr marL="0" indent="0" algn="ctr" rtl="0" eaLnBrk="1" latinLnBrk="0" hangingPunct="1">
                        <a:lnSpc>
                          <a:spcPct val="150000"/>
                        </a:lnSpc>
                        <a:spcAft>
                          <a:spcPts val="0"/>
                        </a:spcAft>
                      </a:pPr>
                      <a:r>
                        <a:rPr kumimoji="0" lang="es-CL" sz="1400" b="1" kern="1200" dirty="0" smtClean="0">
                          <a:solidFill>
                            <a:schemeClr val="tx1"/>
                          </a:solidFill>
                          <a:latin typeface="+mn-lt"/>
                          <a:ea typeface="+mn-ea"/>
                          <a:cs typeface="+mn-cs"/>
                        </a:rPr>
                        <a:t>X</a:t>
                      </a:r>
                      <a:endParaRPr kumimoji="0" lang="es-CL" sz="1400" b="1" kern="1200" dirty="0">
                        <a:solidFill>
                          <a:schemeClr val="tx1"/>
                        </a:solidFill>
                        <a:latin typeface="+mn-lt"/>
                        <a:ea typeface="+mn-ea"/>
                        <a:cs typeface="+mn-cs"/>
                      </a:endParaRPr>
                    </a:p>
                  </a:txBody>
                  <a:tcPr marL="44450" marR="44450" marT="0" marB="0" anchor="b">
                    <a:lnR w="12700" cap="flat" cmpd="sng" algn="ctr">
                      <a:noFill/>
                      <a:prstDash val="solid"/>
                      <a:round/>
                      <a:headEnd type="none" w="med" len="med"/>
                      <a:tailEnd type="none" w="med" len="med"/>
                    </a:lnR>
                  </a:tcPr>
                </a:tc>
              </a:tr>
              <a:tr h="356592">
                <a:tc>
                  <a:txBody>
                    <a:bodyPr/>
                    <a:lstStyle/>
                    <a:p>
                      <a:pPr marL="0" indent="0" algn="just" rtl="0" eaLnBrk="1" latinLnBrk="0" hangingPunct="1">
                        <a:lnSpc>
                          <a:spcPct val="150000"/>
                        </a:lnSpc>
                        <a:spcAft>
                          <a:spcPts val="0"/>
                        </a:spcAft>
                      </a:pPr>
                      <a:r>
                        <a:rPr kumimoji="0" lang="es-CL" sz="1400" kern="1200" dirty="0" smtClean="0">
                          <a:solidFill>
                            <a:schemeClr val="tx1"/>
                          </a:solidFill>
                          <a:latin typeface="+mn-lt"/>
                          <a:ea typeface="+mn-ea"/>
                          <a:cs typeface="+mn-cs"/>
                        </a:rPr>
                        <a:t>Demanda de Cambios</a:t>
                      </a:r>
                      <a:endParaRPr kumimoji="0" lang="es-CL" sz="1400" kern="1200" dirty="0">
                        <a:solidFill>
                          <a:schemeClr val="tx1"/>
                        </a:solidFill>
                        <a:latin typeface="+mn-lt"/>
                        <a:ea typeface="+mn-ea"/>
                        <a:cs typeface="+mn-cs"/>
                      </a:endParaRPr>
                    </a:p>
                  </a:txBody>
                  <a:tcPr marL="44450" marR="44450" marT="0" marB="0" anchor="b">
                    <a:lnL w="12700" cap="flat" cmpd="sng" algn="ctr">
                      <a:noFill/>
                      <a:prstDash val="solid"/>
                      <a:round/>
                      <a:headEnd type="none" w="med" len="med"/>
                      <a:tailEnd type="none" w="med" len="med"/>
                    </a:lnL>
                    <a:solidFill>
                      <a:schemeClr val="bg1">
                        <a:lumMod val="85000"/>
                      </a:schemeClr>
                    </a:solidFill>
                  </a:tcPr>
                </a:tc>
                <a:tc>
                  <a:txBody>
                    <a:bodyPr/>
                    <a:lstStyle/>
                    <a:p>
                      <a:pPr marL="0" indent="0" algn="ctr" rtl="0" eaLnBrk="1" latinLnBrk="0" hangingPunct="1">
                        <a:lnSpc>
                          <a:spcPct val="150000"/>
                        </a:lnSpc>
                        <a:spcAft>
                          <a:spcPts val="0"/>
                        </a:spcAft>
                      </a:pPr>
                      <a:r>
                        <a:rPr kumimoji="0" lang="es-CL" sz="1400" b="1" kern="1200" dirty="0" smtClean="0">
                          <a:solidFill>
                            <a:schemeClr val="tx1"/>
                          </a:solidFill>
                          <a:latin typeface="+mn-lt"/>
                          <a:ea typeface="+mn-ea"/>
                          <a:cs typeface="+mn-cs"/>
                        </a:rPr>
                        <a:t>X</a:t>
                      </a:r>
                      <a:endParaRPr kumimoji="0" lang="es-CL" sz="1400" b="1" kern="1200" dirty="0">
                        <a:solidFill>
                          <a:schemeClr val="tx1"/>
                        </a:solidFill>
                        <a:latin typeface="+mn-lt"/>
                        <a:ea typeface="+mn-ea"/>
                        <a:cs typeface="+mn-cs"/>
                      </a:endParaRPr>
                    </a:p>
                  </a:txBody>
                  <a:tcPr marL="44450" marR="44450" marT="0" marB="0" anchor="b">
                    <a:solidFill>
                      <a:schemeClr val="bg1">
                        <a:lumMod val="85000"/>
                      </a:schemeClr>
                    </a:solidFill>
                  </a:tcPr>
                </a:tc>
                <a:tc>
                  <a:txBody>
                    <a:bodyPr/>
                    <a:lstStyle/>
                    <a:p>
                      <a:pPr marL="0" indent="0" algn="ctr" rtl="0" eaLnBrk="1" latinLnBrk="0" hangingPunct="1">
                        <a:lnSpc>
                          <a:spcPct val="150000"/>
                        </a:lnSpc>
                        <a:spcAft>
                          <a:spcPts val="0"/>
                        </a:spcAft>
                      </a:pPr>
                      <a:r>
                        <a:rPr kumimoji="0" lang="es-CL" sz="1400" b="1" kern="1200" dirty="0" smtClean="0">
                          <a:solidFill>
                            <a:schemeClr val="tx1"/>
                          </a:solidFill>
                          <a:latin typeface="+mn-lt"/>
                          <a:ea typeface="+mn-ea"/>
                          <a:cs typeface="+mn-cs"/>
                        </a:rPr>
                        <a:t>X</a:t>
                      </a:r>
                      <a:endParaRPr kumimoji="0" lang="es-CL" sz="1400" b="1" kern="1200" dirty="0">
                        <a:solidFill>
                          <a:schemeClr val="tx1"/>
                        </a:solidFill>
                        <a:latin typeface="+mn-lt"/>
                        <a:ea typeface="+mn-ea"/>
                        <a:cs typeface="+mn-cs"/>
                      </a:endParaRPr>
                    </a:p>
                  </a:txBody>
                  <a:tcPr marL="44450" marR="44450" marT="0" marB="0" anchor="b">
                    <a:solidFill>
                      <a:schemeClr val="bg1">
                        <a:lumMod val="85000"/>
                      </a:schemeClr>
                    </a:solidFill>
                  </a:tcPr>
                </a:tc>
                <a:tc>
                  <a:txBody>
                    <a:bodyPr/>
                    <a:lstStyle/>
                    <a:p>
                      <a:pPr marL="0" indent="0" algn="ctr" rtl="0" eaLnBrk="1" latinLnBrk="0" hangingPunct="1">
                        <a:lnSpc>
                          <a:spcPct val="150000"/>
                        </a:lnSpc>
                        <a:spcAft>
                          <a:spcPts val="0"/>
                        </a:spcAft>
                      </a:pPr>
                      <a:r>
                        <a:rPr kumimoji="0" lang="es-CL" sz="1400" b="1" kern="1200" dirty="0" smtClean="0">
                          <a:solidFill>
                            <a:schemeClr val="tx1"/>
                          </a:solidFill>
                          <a:latin typeface="+mn-lt"/>
                          <a:ea typeface="+mn-ea"/>
                          <a:cs typeface="+mn-cs"/>
                        </a:rPr>
                        <a:t>X</a:t>
                      </a:r>
                      <a:endParaRPr kumimoji="0" lang="es-CL" sz="1400" b="1" kern="1200" dirty="0">
                        <a:solidFill>
                          <a:schemeClr val="tx1"/>
                        </a:solidFill>
                        <a:latin typeface="+mn-lt"/>
                        <a:ea typeface="+mn-ea"/>
                        <a:cs typeface="+mn-cs"/>
                      </a:endParaRPr>
                    </a:p>
                  </a:txBody>
                  <a:tcPr marL="44450" marR="44450" marT="0" marB="0" anchor="b">
                    <a:lnR w="12700" cap="flat" cmpd="sng" algn="ctr">
                      <a:noFill/>
                      <a:prstDash val="solid"/>
                      <a:round/>
                      <a:headEnd type="none" w="med" len="med"/>
                      <a:tailEnd type="none" w="med" len="med"/>
                    </a:lnR>
                    <a:solidFill>
                      <a:schemeClr val="bg1">
                        <a:lumMod val="85000"/>
                      </a:schemeClr>
                    </a:solidFill>
                  </a:tcPr>
                </a:tc>
              </a:tr>
              <a:tr h="200025">
                <a:tc>
                  <a:txBody>
                    <a:bodyPr/>
                    <a:lstStyle/>
                    <a:p>
                      <a:pPr marL="0" indent="0" algn="just" rtl="0" eaLnBrk="1" latinLnBrk="0" hangingPunct="1">
                        <a:lnSpc>
                          <a:spcPct val="150000"/>
                        </a:lnSpc>
                        <a:spcAft>
                          <a:spcPts val="0"/>
                        </a:spcAft>
                      </a:pPr>
                      <a:endParaRPr kumimoji="0" lang="es-CL" sz="1200" kern="1200" dirty="0">
                        <a:solidFill>
                          <a:schemeClr val="tx1"/>
                        </a:solidFill>
                        <a:latin typeface="+mn-lt"/>
                        <a:ea typeface="+mn-ea"/>
                        <a:cs typeface="+mn-cs"/>
                      </a:endParaRPr>
                    </a:p>
                  </a:txBody>
                  <a:tcPr marL="44450" marR="44450" marT="0" marB="0" anchor="b">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tc>
                  <a:txBody>
                    <a:bodyPr/>
                    <a:lstStyle/>
                    <a:p>
                      <a:pPr marL="0" indent="0" algn="just" rtl="0" eaLnBrk="1" latinLnBrk="0" hangingPunct="1">
                        <a:lnSpc>
                          <a:spcPct val="150000"/>
                        </a:lnSpc>
                        <a:spcAft>
                          <a:spcPts val="0"/>
                        </a:spcAft>
                      </a:pPr>
                      <a:endParaRPr kumimoji="0" lang="es-CL" sz="1200" kern="1200" dirty="0">
                        <a:solidFill>
                          <a:schemeClr val="tx1"/>
                        </a:solidFill>
                        <a:latin typeface="+mn-lt"/>
                        <a:ea typeface="+mn-ea"/>
                        <a:cs typeface="+mn-cs"/>
                      </a:endParaRPr>
                    </a:p>
                  </a:txBody>
                  <a:tcPr marL="44450" marR="44450" marT="0" marB="0" anchor="b">
                    <a:lnB w="12700" cap="flat" cmpd="sng" algn="ctr">
                      <a:noFill/>
                      <a:prstDash val="solid"/>
                      <a:round/>
                      <a:headEnd type="none" w="med" len="med"/>
                      <a:tailEnd type="none" w="med" len="med"/>
                    </a:lnB>
                    <a:noFill/>
                  </a:tcPr>
                </a:tc>
                <a:tc>
                  <a:txBody>
                    <a:bodyPr/>
                    <a:lstStyle/>
                    <a:p>
                      <a:pPr marL="0" indent="0" algn="just" rtl="0" eaLnBrk="1" latinLnBrk="0" hangingPunct="1">
                        <a:lnSpc>
                          <a:spcPct val="150000"/>
                        </a:lnSpc>
                        <a:spcAft>
                          <a:spcPts val="0"/>
                        </a:spcAft>
                      </a:pPr>
                      <a:endParaRPr kumimoji="0" lang="es-CL" sz="1200" kern="1200" dirty="0">
                        <a:solidFill>
                          <a:schemeClr val="tx1"/>
                        </a:solidFill>
                        <a:latin typeface="+mn-lt"/>
                        <a:ea typeface="+mn-ea"/>
                        <a:cs typeface="+mn-cs"/>
                      </a:endParaRPr>
                    </a:p>
                  </a:txBody>
                  <a:tcPr marL="44450" marR="44450" marT="0" marB="0" anchor="b">
                    <a:lnB w="12700" cap="flat" cmpd="sng" algn="ctr">
                      <a:noFill/>
                      <a:prstDash val="solid"/>
                      <a:round/>
                      <a:headEnd type="none" w="med" len="med"/>
                      <a:tailEnd type="none" w="med" len="med"/>
                    </a:lnB>
                    <a:noFill/>
                  </a:tcPr>
                </a:tc>
                <a:tc>
                  <a:txBody>
                    <a:bodyPr/>
                    <a:lstStyle/>
                    <a:p>
                      <a:pPr marL="0" indent="0" algn="just" rtl="0" eaLnBrk="1" latinLnBrk="0" hangingPunct="1">
                        <a:lnSpc>
                          <a:spcPct val="150000"/>
                        </a:lnSpc>
                        <a:spcAft>
                          <a:spcPts val="0"/>
                        </a:spcAft>
                      </a:pPr>
                      <a:endParaRPr kumimoji="0" lang="es-CL" sz="1200" kern="1200" dirty="0">
                        <a:solidFill>
                          <a:schemeClr val="tx1"/>
                        </a:solidFill>
                        <a:latin typeface="+mn-lt"/>
                        <a:ea typeface="+mn-ea"/>
                        <a:cs typeface="+mn-cs"/>
                      </a:endParaRPr>
                    </a:p>
                  </a:txBody>
                  <a:tcPr marL="44450" marR="44450" marT="0" marB="0" anchor="b">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r>
            </a:tbl>
          </a:graphicData>
        </a:graphic>
      </p:graphicFrame>
      <p:sp>
        <p:nvSpPr>
          <p:cNvPr id="7" name="6 Marcador de número de diapositiva"/>
          <p:cNvSpPr>
            <a:spLocks noGrp="1"/>
          </p:cNvSpPr>
          <p:nvPr>
            <p:ph type="sldNum" sz="quarter" idx="12"/>
          </p:nvPr>
        </p:nvSpPr>
        <p:spPr/>
        <p:txBody>
          <a:bodyPr>
            <a:normAutofit/>
          </a:bodyPr>
          <a:lstStyle/>
          <a:p>
            <a:pPr>
              <a:defRPr/>
            </a:pPr>
            <a:fld id="{9B13C858-CADF-4E89-8809-B06A52F16003}" type="slidenum">
              <a:rPr lang="es-ES" smtClean="0"/>
              <a:pPr>
                <a:defRPr/>
              </a:pPr>
              <a:t>26</a:t>
            </a:fld>
            <a:endParaRPr lang="es-ES"/>
          </a:p>
        </p:txBody>
      </p:sp>
    </p:spTree>
    <p:extLst>
      <p:ext uri="{BB962C8B-B14F-4D97-AF65-F5344CB8AC3E}">
        <p14:creationId xmlns:p14="http://schemas.microsoft.com/office/powerpoint/2010/main" xmlns="" val="40392038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fontScale="90000"/>
          </a:bodyPr>
          <a:lstStyle/>
          <a:p>
            <a:pPr algn="l" fontAlgn="base">
              <a:spcAft>
                <a:spcPct val="0"/>
              </a:spcAft>
            </a:pPr>
            <a:r>
              <a:rPr lang="es-CL" sz="3200" dirty="0" smtClean="0"/>
              <a:t>Para comprender la politización: </a:t>
            </a:r>
            <a:r>
              <a:rPr lang="es-CL" sz="3200" b="1" dirty="0" smtClean="0"/>
              <a:t>No </a:t>
            </a:r>
            <a:r>
              <a:rPr lang="es-CL" sz="3200" b="1" dirty="0"/>
              <a:t>es necesario estar molesto con el país para desear cambios</a:t>
            </a:r>
            <a:endParaRPr lang="es-CL" sz="3200" b="1" dirty="0">
              <a:latin typeface="Tw Cen MT" pitchFamily="34" charset="0"/>
            </a:endParaRPr>
          </a:p>
        </p:txBody>
      </p:sp>
      <p:pic>
        <p:nvPicPr>
          <p:cNvPr id="6" name="Picture 4" descr="http://intra.pnud.cl/files/plantillas-logos/PNUD_Logo-azul-tagline-negro.jpg"/>
          <p:cNvPicPr>
            <a:picLocks noChangeAspect="1" noChangeArrowheads="1"/>
          </p:cNvPicPr>
          <p:nvPr/>
        </p:nvPicPr>
        <p:blipFill>
          <a:blip r:embed="rId3" cstate="print"/>
          <a:srcRect/>
          <a:stretch>
            <a:fillRect/>
          </a:stretch>
        </p:blipFill>
        <p:spPr bwMode="auto">
          <a:xfrm>
            <a:off x="8601198" y="5949280"/>
            <a:ext cx="302593" cy="688603"/>
          </a:xfrm>
          <a:prstGeom prst="rect">
            <a:avLst/>
          </a:prstGeom>
          <a:noFill/>
          <a:ln w="9525">
            <a:noFill/>
            <a:miter lim="800000"/>
            <a:headEnd/>
            <a:tailEnd/>
          </a:ln>
        </p:spPr>
      </p:pic>
      <p:sp>
        <p:nvSpPr>
          <p:cNvPr id="7" name="8 CuadroTexto"/>
          <p:cNvSpPr txBox="1"/>
          <p:nvPr/>
        </p:nvSpPr>
        <p:spPr>
          <a:xfrm>
            <a:off x="827584" y="1772816"/>
            <a:ext cx="7704856" cy="400110"/>
          </a:xfrm>
          <a:prstGeom prst="rect">
            <a:avLst/>
          </a:prstGeom>
          <a:noFill/>
        </p:spPr>
        <p:txBody>
          <a:bodyPr wrap="square" rtlCol="0">
            <a:spAutoFit/>
          </a:bodyPr>
          <a:lstStyle/>
          <a:p>
            <a:pPr algn="ctr"/>
            <a:r>
              <a:rPr lang="es-ES" sz="2000" dirty="0" smtClean="0">
                <a:latin typeface="+mj-lt"/>
              </a:rPr>
              <a:t>Demanda de cambios y malestar con la sociedad</a:t>
            </a:r>
            <a:endParaRPr lang="es-CL" sz="2000" dirty="0">
              <a:latin typeface="+mj-lt"/>
            </a:endParaRPr>
          </a:p>
        </p:txBody>
      </p:sp>
      <p:graphicFrame>
        <p:nvGraphicFramePr>
          <p:cNvPr id="8" name="2 Gráfico"/>
          <p:cNvGraphicFramePr>
            <a:graphicFrameLocks/>
          </p:cNvGraphicFramePr>
          <p:nvPr>
            <p:extLst/>
          </p:nvPr>
        </p:nvGraphicFramePr>
        <p:xfrm>
          <a:off x="1511660" y="2276872"/>
          <a:ext cx="6084676" cy="4104456"/>
        </p:xfrm>
        <a:graphic>
          <a:graphicData uri="http://schemas.openxmlformats.org/drawingml/2006/chart">
            <c:chart xmlns:c="http://schemas.openxmlformats.org/drawingml/2006/chart" xmlns:r="http://schemas.openxmlformats.org/officeDocument/2006/relationships" r:id="rId4"/>
          </a:graphicData>
        </a:graphic>
      </p:graphicFrame>
      <p:sp>
        <p:nvSpPr>
          <p:cNvPr id="9" name="7 CuadroTexto"/>
          <p:cNvSpPr txBox="1"/>
          <p:nvPr/>
        </p:nvSpPr>
        <p:spPr>
          <a:xfrm>
            <a:off x="1613249" y="6453336"/>
            <a:ext cx="3462807" cy="253916"/>
          </a:xfrm>
          <a:prstGeom prst="rect">
            <a:avLst/>
          </a:prstGeom>
          <a:noFill/>
        </p:spPr>
        <p:txBody>
          <a:bodyPr wrap="none" rtlCol="0">
            <a:spAutoFit/>
          </a:bodyPr>
          <a:lstStyle/>
          <a:p>
            <a:r>
              <a:rPr lang="es-CL" sz="1050" dirty="0" smtClean="0"/>
              <a:t>Fuente: Encuesta de Desarrollo Humano, PNUD 2013.</a:t>
            </a:r>
            <a:endParaRPr lang="es-CL" sz="1050" dirty="0"/>
          </a:p>
        </p:txBody>
      </p:sp>
    </p:spTree>
    <p:extLst>
      <p:ext uri="{BB962C8B-B14F-4D97-AF65-F5344CB8AC3E}">
        <p14:creationId xmlns:p14="http://schemas.microsoft.com/office/powerpoint/2010/main" xmlns="" val="29035055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intra.pnud.cl/files/plantillas-logos/PNUD_Logo-azul-tagline-negro.jpg"/>
          <p:cNvPicPr>
            <a:picLocks noChangeAspect="1" noChangeArrowheads="1"/>
          </p:cNvPicPr>
          <p:nvPr/>
        </p:nvPicPr>
        <p:blipFill>
          <a:blip r:embed="rId3" cstate="print"/>
          <a:srcRect/>
          <a:stretch>
            <a:fillRect/>
          </a:stretch>
        </p:blipFill>
        <p:spPr bwMode="auto">
          <a:xfrm>
            <a:off x="8601198" y="5949280"/>
            <a:ext cx="302593" cy="688603"/>
          </a:xfrm>
          <a:prstGeom prst="rect">
            <a:avLst/>
          </a:prstGeom>
          <a:noFill/>
          <a:ln w="9525">
            <a:noFill/>
            <a:miter lim="800000"/>
            <a:headEnd/>
            <a:tailEnd/>
          </a:ln>
        </p:spPr>
      </p:pic>
      <p:sp>
        <p:nvSpPr>
          <p:cNvPr id="7" name="Rectangle 3"/>
          <p:cNvSpPr txBox="1">
            <a:spLocks noChangeArrowheads="1"/>
          </p:cNvSpPr>
          <p:nvPr/>
        </p:nvSpPr>
        <p:spPr bwMode="auto">
          <a:xfrm>
            <a:off x="543566" y="1628800"/>
            <a:ext cx="8229600" cy="3168352"/>
          </a:xfrm>
          <a:prstGeom prst="rect">
            <a:avLst/>
          </a:prstGeom>
          <a:noFill/>
          <a:ln w="9525">
            <a:noFill/>
            <a:miter lim="800000"/>
            <a:headEnd/>
            <a:tailEnd/>
          </a:ln>
        </p:spPr>
        <p:txBody>
          <a:bodyPr/>
          <a:lstStyle/>
          <a:p>
            <a:pPr marL="319088" indent="-319088">
              <a:spcBef>
                <a:spcPts val="700"/>
              </a:spcBef>
              <a:buClr>
                <a:schemeClr val="accent2"/>
              </a:buClr>
              <a:buSzPct val="60000"/>
              <a:buFont typeface="Wingdings" pitchFamily="2" charset="2"/>
              <a:buNone/>
            </a:pPr>
            <a:endParaRPr lang="es-ES" sz="2000" dirty="0">
              <a:latin typeface="Tw Cen MT"/>
            </a:endParaRPr>
          </a:p>
        </p:txBody>
      </p:sp>
      <p:sp>
        <p:nvSpPr>
          <p:cNvPr id="8" name="7 CuadroTexto"/>
          <p:cNvSpPr txBox="1"/>
          <p:nvPr/>
        </p:nvSpPr>
        <p:spPr>
          <a:xfrm>
            <a:off x="266700" y="4687252"/>
            <a:ext cx="3462807" cy="253916"/>
          </a:xfrm>
          <a:prstGeom prst="rect">
            <a:avLst/>
          </a:prstGeom>
          <a:noFill/>
        </p:spPr>
        <p:txBody>
          <a:bodyPr wrap="none" rtlCol="0">
            <a:spAutoFit/>
          </a:bodyPr>
          <a:lstStyle/>
          <a:p>
            <a:r>
              <a:rPr lang="es-CL" sz="1050" dirty="0" smtClean="0"/>
              <a:t>Fuente: Encuesta de Desarrollo Humano, PNUD 2013.</a:t>
            </a:r>
            <a:endParaRPr lang="es-CL" sz="1050" dirty="0"/>
          </a:p>
        </p:txBody>
      </p:sp>
      <p:graphicFrame>
        <p:nvGraphicFramePr>
          <p:cNvPr id="9" name="5 Tabla"/>
          <p:cNvGraphicFramePr>
            <a:graphicFrameLocks noGrp="1"/>
          </p:cNvGraphicFramePr>
          <p:nvPr>
            <p:extLst>
              <p:ext uri="{D42A27DB-BD31-4B8C-83A1-F6EECF244321}">
                <p14:modId xmlns:p14="http://schemas.microsoft.com/office/powerpoint/2010/main" xmlns="" val="3412223194"/>
              </p:ext>
            </p:extLst>
          </p:nvPr>
        </p:nvGraphicFramePr>
        <p:xfrm>
          <a:off x="293312" y="2734459"/>
          <a:ext cx="8568952" cy="1901012"/>
        </p:xfrm>
        <a:graphic>
          <a:graphicData uri="http://schemas.openxmlformats.org/drawingml/2006/table">
            <a:tbl>
              <a:tblPr/>
              <a:tblGrid>
                <a:gridCol w="6348603"/>
                <a:gridCol w="1080120"/>
                <a:gridCol w="1140229"/>
              </a:tblGrid>
              <a:tr h="374442">
                <a:tc>
                  <a:txBody>
                    <a:bodyPr/>
                    <a:lstStyle/>
                    <a:p>
                      <a:pPr indent="180340" algn="just">
                        <a:lnSpc>
                          <a:spcPct val="150000"/>
                        </a:lnSpc>
                        <a:spcAft>
                          <a:spcPts val="0"/>
                        </a:spcAft>
                      </a:pPr>
                      <a:endParaRPr lang="es-ES" sz="1200" dirty="0">
                        <a:solidFill>
                          <a:srgbClr val="000000"/>
                        </a:solidFill>
                        <a:latin typeface="Arial"/>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indent="180340" algn="ctr">
                        <a:lnSpc>
                          <a:spcPct val="150000"/>
                        </a:lnSpc>
                        <a:spcAft>
                          <a:spcPts val="0"/>
                        </a:spcAft>
                      </a:pPr>
                      <a:r>
                        <a:rPr lang="es-ES" sz="1400" dirty="0">
                          <a:solidFill>
                            <a:srgbClr val="000000"/>
                          </a:solidFill>
                          <a:latin typeface="Arial"/>
                          <a:ea typeface="Times New Roman"/>
                          <a:cs typeface="Times New Roman"/>
                        </a:rPr>
                        <a:t>Media</a:t>
                      </a:r>
                      <a:endParaRPr lang="es-CL" sz="1400" dirty="0">
                        <a:latin typeface="Georgia"/>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indent="180340" algn="ctr">
                        <a:lnSpc>
                          <a:spcPct val="150000"/>
                        </a:lnSpc>
                        <a:spcAft>
                          <a:spcPts val="0"/>
                        </a:spcAft>
                      </a:pPr>
                      <a:r>
                        <a:rPr lang="es-ES" sz="1400" dirty="0">
                          <a:solidFill>
                            <a:srgbClr val="000000"/>
                          </a:solidFill>
                          <a:latin typeface="Arial"/>
                          <a:ea typeface="Times New Roman"/>
                          <a:cs typeface="Times New Roman"/>
                        </a:rPr>
                        <a:t>Moda</a:t>
                      </a:r>
                      <a:endParaRPr lang="es-CL" sz="1400" dirty="0">
                        <a:latin typeface="Georgia"/>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74442">
                <a:tc>
                  <a:txBody>
                    <a:bodyPr/>
                    <a:lstStyle/>
                    <a:p>
                      <a:pPr marL="0" indent="0" algn="l">
                        <a:lnSpc>
                          <a:spcPct val="150000"/>
                        </a:lnSpc>
                        <a:spcAft>
                          <a:spcPts val="0"/>
                        </a:spcAft>
                      </a:pPr>
                      <a:r>
                        <a:rPr lang="es-ES" sz="1500" dirty="0">
                          <a:solidFill>
                            <a:srgbClr val="000000"/>
                          </a:solidFill>
                          <a:latin typeface="Arial"/>
                          <a:ea typeface="Times New Roman"/>
                          <a:cs typeface="Times New Roman"/>
                        </a:rPr>
                        <a:t>Organizar plebiscitos para que la mayoría decida</a:t>
                      </a:r>
                      <a:endParaRPr lang="es-CL" sz="1500" dirty="0">
                        <a:latin typeface="Georgia"/>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a:lnSpc>
                          <a:spcPct val="150000"/>
                        </a:lnSpc>
                        <a:spcAft>
                          <a:spcPts val="0"/>
                        </a:spcAft>
                      </a:pPr>
                      <a:r>
                        <a:rPr lang="es-ES" sz="1500" dirty="0" smtClean="0">
                          <a:solidFill>
                            <a:srgbClr val="000000"/>
                          </a:solidFill>
                          <a:latin typeface="Arial"/>
                          <a:ea typeface="Times New Roman"/>
                          <a:cs typeface="Times New Roman"/>
                        </a:rPr>
                        <a:t>7,6</a:t>
                      </a:r>
                      <a:endParaRPr lang="es-CL" sz="1500" dirty="0">
                        <a:latin typeface="Georgia"/>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a:lnSpc>
                          <a:spcPct val="150000"/>
                        </a:lnSpc>
                        <a:spcAft>
                          <a:spcPts val="0"/>
                        </a:spcAft>
                      </a:pPr>
                      <a:r>
                        <a:rPr lang="es-ES" sz="1500" dirty="0">
                          <a:solidFill>
                            <a:srgbClr val="000000"/>
                          </a:solidFill>
                          <a:latin typeface="Arial"/>
                          <a:ea typeface="Times New Roman"/>
                          <a:cs typeface="Times New Roman"/>
                        </a:rPr>
                        <a:t>10</a:t>
                      </a:r>
                      <a:endParaRPr lang="es-CL" sz="1500" dirty="0">
                        <a:latin typeface="Georgia"/>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3244">
                <a:tc>
                  <a:txBody>
                    <a:bodyPr/>
                    <a:lstStyle/>
                    <a:p>
                      <a:pPr marL="0" indent="0" algn="l">
                        <a:lnSpc>
                          <a:spcPct val="150000"/>
                        </a:lnSpc>
                        <a:spcAft>
                          <a:spcPts val="0"/>
                        </a:spcAft>
                      </a:pPr>
                      <a:r>
                        <a:rPr lang="es-ES" sz="1500" dirty="0">
                          <a:solidFill>
                            <a:srgbClr val="000000"/>
                          </a:solidFill>
                          <a:latin typeface="Arial"/>
                          <a:ea typeface="Times New Roman"/>
                          <a:cs typeface="Times New Roman"/>
                        </a:rPr>
                        <a:t>Organizar asambleas y reuniones para tomar las decisiones entre todos</a:t>
                      </a:r>
                      <a:endParaRPr lang="es-CL" sz="1500" dirty="0">
                        <a:latin typeface="Georgia"/>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a:lnSpc>
                          <a:spcPct val="150000"/>
                        </a:lnSpc>
                        <a:spcAft>
                          <a:spcPts val="0"/>
                        </a:spcAft>
                      </a:pPr>
                      <a:r>
                        <a:rPr lang="es-ES" sz="1500" dirty="0" smtClean="0">
                          <a:solidFill>
                            <a:srgbClr val="000000"/>
                          </a:solidFill>
                          <a:latin typeface="Arial"/>
                          <a:ea typeface="Times New Roman"/>
                          <a:cs typeface="Times New Roman"/>
                        </a:rPr>
                        <a:t>7,5</a:t>
                      </a:r>
                      <a:endParaRPr lang="es-CL" sz="1500" dirty="0">
                        <a:latin typeface="Georgia"/>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a:lnSpc>
                          <a:spcPct val="150000"/>
                        </a:lnSpc>
                        <a:spcAft>
                          <a:spcPts val="0"/>
                        </a:spcAft>
                      </a:pPr>
                      <a:r>
                        <a:rPr lang="es-ES" sz="1500" dirty="0">
                          <a:solidFill>
                            <a:srgbClr val="000000"/>
                          </a:solidFill>
                          <a:latin typeface="Arial"/>
                          <a:ea typeface="Times New Roman"/>
                          <a:cs typeface="Times New Roman"/>
                        </a:rPr>
                        <a:t>10</a:t>
                      </a:r>
                      <a:endParaRPr lang="es-CL" sz="1500" dirty="0">
                        <a:latin typeface="Georgia"/>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4442">
                <a:tc>
                  <a:txBody>
                    <a:bodyPr/>
                    <a:lstStyle/>
                    <a:p>
                      <a:pPr marL="0" indent="0" algn="l">
                        <a:lnSpc>
                          <a:spcPct val="150000"/>
                        </a:lnSpc>
                        <a:spcAft>
                          <a:spcPts val="0"/>
                        </a:spcAft>
                      </a:pPr>
                      <a:r>
                        <a:rPr lang="es-ES" sz="1500" dirty="0">
                          <a:solidFill>
                            <a:srgbClr val="000000"/>
                          </a:solidFill>
                          <a:latin typeface="Arial"/>
                          <a:ea typeface="Times New Roman"/>
                          <a:cs typeface="Times New Roman"/>
                        </a:rPr>
                        <a:t>Tomar decisiones políticas a través de consultas a expertos</a:t>
                      </a:r>
                      <a:endParaRPr lang="es-CL" sz="1500" dirty="0">
                        <a:latin typeface="Georgia"/>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a:lnSpc>
                          <a:spcPct val="150000"/>
                        </a:lnSpc>
                        <a:spcAft>
                          <a:spcPts val="0"/>
                        </a:spcAft>
                      </a:pPr>
                      <a:r>
                        <a:rPr lang="es-ES" sz="1500" dirty="0" smtClean="0">
                          <a:solidFill>
                            <a:srgbClr val="000000"/>
                          </a:solidFill>
                          <a:latin typeface="Arial"/>
                          <a:ea typeface="Times New Roman"/>
                          <a:cs typeface="Times New Roman"/>
                        </a:rPr>
                        <a:t>6,6</a:t>
                      </a:r>
                      <a:endParaRPr lang="es-CL" sz="1500" dirty="0">
                        <a:latin typeface="Georgia"/>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a:lnSpc>
                          <a:spcPct val="150000"/>
                        </a:lnSpc>
                        <a:spcAft>
                          <a:spcPts val="0"/>
                        </a:spcAft>
                      </a:pPr>
                      <a:r>
                        <a:rPr lang="es-ES" sz="1500" dirty="0">
                          <a:solidFill>
                            <a:srgbClr val="000000"/>
                          </a:solidFill>
                          <a:latin typeface="Arial"/>
                          <a:ea typeface="Times New Roman"/>
                          <a:cs typeface="Times New Roman"/>
                        </a:rPr>
                        <a:t>5</a:t>
                      </a:r>
                      <a:endParaRPr lang="es-CL" sz="1500" dirty="0">
                        <a:latin typeface="Georgia"/>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4442">
                <a:tc>
                  <a:txBody>
                    <a:bodyPr/>
                    <a:lstStyle/>
                    <a:p>
                      <a:pPr marL="0" indent="0" algn="l">
                        <a:lnSpc>
                          <a:spcPct val="150000"/>
                        </a:lnSpc>
                        <a:spcAft>
                          <a:spcPts val="0"/>
                        </a:spcAft>
                      </a:pPr>
                      <a:r>
                        <a:rPr lang="es-ES" sz="1500" dirty="0">
                          <a:solidFill>
                            <a:srgbClr val="000000"/>
                          </a:solidFill>
                          <a:latin typeface="Arial"/>
                          <a:ea typeface="Times New Roman"/>
                          <a:cs typeface="Times New Roman"/>
                        </a:rPr>
                        <a:t>Dejar que los gobernantes tomen las decisiones</a:t>
                      </a:r>
                      <a:endParaRPr lang="es-CL" sz="1500" dirty="0">
                        <a:latin typeface="Georgia"/>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a:lnSpc>
                          <a:spcPct val="150000"/>
                        </a:lnSpc>
                        <a:spcAft>
                          <a:spcPts val="0"/>
                        </a:spcAft>
                      </a:pPr>
                      <a:r>
                        <a:rPr lang="es-ES" sz="1500" dirty="0" smtClean="0">
                          <a:solidFill>
                            <a:srgbClr val="000000"/>
                          </a:solidFill>
                          <a:latin typeface="Arial"/>
                          <a:ea typeface="Times New Roman"/>
                          <a:cs typeface="Times New Roman"/>
                        </a:rPr>
                        <a:t>4,8</a:t>
                      </a:r>
                      <a:endParaRPr lang="es-CL" sz="1500" dirty="0">
                        <a:latin typeface="Georgia"/>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a:lnSpc>
                          <a:spcPct val="150000"/>
                        </a:lnSpc>
                        <a:spcAft>
                          <a:spcPts val="0"/>
                        </a:spcAft>
                      </a:pPr>
                      <a:r>
                        <a:rPr lang="es-ES" sz="1500" dirty="0">
                          <a:solidFill>
                            <a:srgbClr val="000000"/>
                          </a:solidFill>
                          <a:latin typeface="Arial"/>
                          <a:ea typeface="Times New Roman"/>
                          <a:cs typeface="Times New Roman"/>
                        </a:rPr>
                        <a:t>1</a:t>
                      </a:r>
                      <a:endParaRPr lang="es-CL" sz="1500" dirty="0">
                        <a:latin typeface="Georgia"/>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6 CuadroTexto"/>
          <p:cNvSpPr txBox="1"/>
          <p:nvPr/>
        </p:nvSpPr>
        <p:spPr>
          <a:xfrm>
            <a:off x="1778046" y="2149684"/>
            <a:ext cx="5760640" cy="584775"/>
          </a:xfrm>
          <a:prstGeom prst="rect">
            <a:avLst/>
          </a:prstGeom>
          <a:noFill/>
        </p:spPr>
        <p:txBody>
          <a:bodyPr wrap="square" rtlCol="0">
            <a:spAutoFit/>
          </a:bodyPr>
          <a:lstStyle/>
          <a:p>
            <a:pPr algn="ctr"/>
            <a:r>
              <a:rPr lang="es-CL" sz="1600" b="1" dirty="0" smtClean="0"/>
              <a:t>Valoración de formas de toma de decisiones </a:t>
            </a:r>
          </a:p>
          <a:p>
            <a:pPr algn="ctr"/>
            <a:r>
              <a:rPr lang="es-CL" sz="1600" dirty="0" smtClean="0"/>
              <a:t>(1= la peor forma, 10 = la mejor forma)</a:t>
            </a:r>
            <a:endParaRPr lang="es-CL" sz="1400" dirty="0"/>
          </a:p>
        </p:txBody>
      </p:sp>
      <p:sp>
        <p:nvSpPr>
          <p:cNvPr id="11" name="CuadroTexto 10"/>
          <p:cNvSpPr txBox="1"/>
          <p:nvPr/>
        </p:nvSpPr>
        <p:spPr>
          <a:xfrm>
            <a:off x="1403648" y="5013176"/>
            <a:ext cx="6135038" cy="646331"/>
          </a:xfrm>
          <a:prstGeom prst="rect">
            <a:avLst/>
          </a:prstGeom>
          <a:noFill/>
        </p:spPr>
        <p:txBody>
          <a:bodyPr wrap="square" rtlCol="0">
            <a:spAutoFit/>
          </a:bodyPr>
          <a:lstStyle/>
          <a:p>
            <a:r>
              <a:rPr lang="es-CL" dirty="0" smtClean="0"/>
              <a:t>Disposición a sacrificar tiempo libre para organizarse y actuar con otros:  35%</a:t>
            </a:r>
            <a:endParaRPr lang="es-CL" dirty="0"/>
          </a:p>
        </p:txBody>
      </p:sp>
      <p:sp>
        <p:nvSpPr>
          <p:cNvPr id="12" name="Rectángulo 11"/>
          <p:cNvSpPr/>
          <p:nvPr/>
        </p:nvSpPr>
        <p:spPr>
          <a:xfrm>
            <a:off x="1403648" y="4941168"/>
            <a:ext cx="5904656"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6 CuadroTexto"/>
          <p:cNvSpPr txBox="1"/>
          <p:nvPr/>
        </p:nvSpPr>
        <p:spPr>
          <a:xfrm>
            <a:off x="294703" y="1509950"/>
            <a:ext cx="8352928" cy="646331"/>
          </a:xfrm>
          <a:prstGeom prst="rect">
            <a:avLst/>
          </a:prstGeom>
          <a:noFill/>
        </p:spPr>
        <p:txBody>
          <a:bodyPr wrap="square" rtlCol="0">
            <a:spAutoFit/>
          </a:bodyPr>
          <a:lstStyle/>
          <a:p>
            <a:pPr algn="ctr"/>
            <a:r>
              <a:rPr lang="es-CL" dirty="0" smtClean="0"/>
              <a:t>Ejemplo: Se legitiman las decisiones participativas pero al mismo tiempo hay baja disposición efectiva a participar</a:t>
            </a:r>
          </a:p>
        </p:txBody>
      </p:sp>
      <p:sp>
        <p:nvSpPr>
          <p:cNvPr id="14" name="Rectangle 2"/>
          <p:cNvSpPr>
            <a:spLocks noGrp="1" noChangeArrowheads="1"/>
          </p:cNvSpPr>
          <p:nvPr>
            <p:ph type="title"/>
          </p:nvPr>
        </p:nvSpPr>
        <p:spPr>
          <a:xfrm>
            <a:off x="543566" y="263344"/>
            <a:ext cx="8229600" cy="1143000"/>
          </a:xfrm>
        </p:spPr>
        <p:txBody>
          <a:bodyPr>
            <a:normAutofit/>
          </a:bodyPr>
          <a:lstStyle/>
          <a:p>
            <a:pPr eaLnBrk="1" hangingPunct="1"/>
            <a:r>
              <a:rPr lang="es-ES" sz="3200" dirty="0" smtClean="0"/>
              <a:t>Esta politización es altamente compleja</a:t>
            </a:r>
          </a:p>
        </p:txBody>
      </p:sp>
      <p:sp>
        <p:nvSpPr>
          <p:cNvPr id="15" name="6 CuadroTexto"/>
          <p:cNvSpPr txBox="1"/>
          <p:nvPr/>
        </p:nvSpPr>
        <p:spPr>
          <a:xfrm>
            <a:off x="-108520" y="5902811"/>
            <a:ext cx="8352928" cy="369332"/>
          </a:xfrm>
          <a:prstGeom prst="rect">
            <a:avLst/>
          </a:prstGeom>
          <a:noFill/>
        </p:spPr>
        <p:txBody>
          <a:bodyPr wrap="square" rtlCol="0">
            <a:spAutoFit/>
          </a:bodyPr>
          <a:lstStyle/>
          <a:p>
            <a:pPr algn="ctr"/>
            <a:r>
              <a:rPr lang="es-CL" dirty="0" smtClean="0"/>
              <a:t>Se observan aquí las consecuencias de la disociación entre lo colectivo y lo individual. </a:t>
            </a:r>
          </a:p>
        </p:txBody>
      </p:sp>
    </p:spTree>
    <p:extLst>
      <p:ext uri="{BB962C8B-B14F-4D97-AF65-F5344CB8AC3E}">
        <p14:creationId xmlns:p14="http://schemas.microsoft.com/office/powerpoint/2010/main" xmlns="" val="27576035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4624"/>
            <a:ext cx="8153400" cy="1411560"/>
          </a:xfrm>
        </p:spPr>
        <p:txBody>
          <a:bodyPr>
            <a:normAutofit fontScale="90000"/>
          </a:bodyPr>
          <a:lstStyle/>
          <a:p>
            <a:pPr algn="l"/>
            <a:r>
              <a:rPr lang="es-CL" sz="3200" dirty="0" smtClean="0"/>
              <a:t>Lo que implica la politización.</a:t>
            </a:r>
            <a:br>
              <a:rPr lang="es-CL" sz="3200" dirty="0" smtClean="0"/>
            </a:br>
            <a:r>
              <a:rPr lang="es-CL" sz="3200" dirty="0" smtClean="0"/>
              <a:t>Del bloqueo de </a:t>
            </a:r>
            <a:r>
              <a:rPr lang="es-CL" sz="3200" dirty="0"/>
              <a:t>los sueños (2000) a la </a:t>
            </a:r>
            <a:r>
              <a:rPr lang="es-CL" sz="3200" dirty="0" smtClean="0"/>
              <a:t>porfía de la esperanza (2014)</a:t>
            </a:r>
            <a:endParaRPr lang="es-CL" sz="4000" dirty="0"/>
          </a:p>
        </p:txBody>
      </p:sp>
      <p:graphicFrame>
        <p:nvGraphicFramePr>
          <p:cNvPr id="6" name="5 Tabla"/>
          <p:cNvGraphicFramePr>
            <a:graphicFrameLocks noGrp="1"/>
          </p:cNvGraphicFramePr>
          <p:nvPr>
            <p:extLst/>
          </p:nvPr>
        </p:nvGraphicFramePr>
        <p:xfrm>
          <a:off x="467544" y="1988839"/>
          <a:ext cx="7632847" cy="3888432"/>
        </p:xfrm>
        <a:graphic>
          <a:graphicData uri="http://schemas.openxmlformats.org/drawingml/2006/table">
            <a:tbl>
              <a:tblPr/>
              <a:tblGrid>
                <a:gridCol w="3357273"/>
                <a:gridCol w="4275574"/>
              </a:tblGrid>
              <a:tr h="735975">
                <a:tc gridSpan="2">
                  <a:txBody>
                    <a:bodyPr/>
                    <a:lstStyle/>
                    <a:p>
                      <a:pPr algn="ctr">
                        <a:lnSpc>
                          <a:spcPct val="115000"/>
                        </a:lnSpc>
                        <a:spcAft>
                          <a:spcPts val="0"/>
                        </a:spcAft>
                      </a:pPr>
                      <a:r>
                        <a:rPr lang="es-CL" sz="1400" b="1" dirty="0">
                          <a:solidFill>
                            <a:srgbClr val="000000"/>
                          </a:solidFill>
                          <a:latin typeface="Arial"/>
                          <a:ea typeface="Times New Roman"/>
                          <a:cs typeface="Times New Roman"/>
                        </a:rPr>
                        <a:t>P: ¿Será posible soñar/ hacer cambios?</a:t>
                      </a:r>
                      <a:endParaRPr lang="es-CL" sz="12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s-CL"/>
                    </a:p>
                  </a:txBody>
                  <a:tcPr/>
                </a:tc>
              </a:tr>
              <a:tr h="1155870">
                <a:tc>
                  <a:txBody>
                    <a:bodyPr/>
                    <a:lstStyle/>
                    <a:p>
                      <a:pPr algn="ctr">
                        <a:lnSpc>
                          <a:spcPct val="115000"/>
                        </a:lnSpc>
                        <a:spcAft>
                          <a:spcPts val="0"/>
                        </a:spcAft>
                      </a:pPr>
                      <a:r>
                        <a:rPr lang="es-CL" sz="1400">
                          <a:solidFill>
                            <a:srgbClr val="000000"/>
                          </a:solidFill>
                          <a:latin typeface="Arial"/>
                          <a:ea typeface="Times New Roman"/>
                          <a:cs typeface="Times New Roman"/>
                        </a:rPr>
                        <a:t>R. No tiene sentido discutir sobre este tema (2000)</a:t>
                      </a:r>
                      <a:endParaRPr lang="es-CL" sz="12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dirty="0">
                          <a:solidFill>
                            <a:srgbClr val="000000"/>
                          </a:solidFill>
                          <a:latin typeface="Arial"/>
                          <a:ea typeface="Times New Roman"/>
                          <a:cs typeface="Times New Roman"/>
                        </a:rPr>
                        <a:t>R. Es difícil pensar que es posible, pero tiene sentido discutir del tema (2014)</a:t>
                      </a:r>
                      <a:endParaRPr lang="es-CL" sz="12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0717">
                <a:tc gridSpan="2">
                  <a:txBody>
                    <a:bodyPr/>
                    <a:lstStyle/>
                    <a:p>
                      <a:pPr algn="ctr">
                        <a:lnSpc>
                          <a:spcPct val="115000"/>
                        </a:lnSpc>
                        <a:spcAft>
                          <a:spcPts val="0"/>
                        </a:spcAft>
                      </a:pPr>
                      <a:r>
                        <a:rPr lang="es-CL" sz="1400" b="1" dirty="0">
                          <a:solidFill>
                            <a:srgbClr val="000000"/>
                          </a:solidFill>
                          <a:latin typeface="Arial"/>
                          <a:ea typeface="Times New Roman"/>
                          <a:cs typeface="Times New Roman"/>
                        </a:rPr>
                        <a:t>P: A la posición crítica sobre la posibilidad de soñar / hacer </a:t>
                      </a:r>
                      <a:r>
                        <a:rPr lang="es-CL" sz="1400" b="1" dirty="0" smtClean="0">
                          <a:solidFill>
                            <a:srgbClr val="000000"/>
                          </a:solidFill>
                          <a:latin typeface="Arial"/>
                          <a:ea typeface="Times New Roman"/>
                          <a:cs typeface="Times New Roman"/>
                        </a:rPr>
                        <a:t>cambios,  </a:t>
                      </a:r>
                      <a:r>
                        <a:rPr lang="es-CL" sz="1400" b="1" dirty="0">
                          <a:solidFill>
                            <a:srgbClr val="000000"/>
                          </a:solidFill>
                          <a:latin typeface="Arial"/>
                          <a:ea typeface="Times New Roman"/>
                          <a:cs typeface="Times New Roman"/>
                        </a:rPr>
                        <a:t>se responde:</a:t>
                      </a:r>
                      <a:endParaRPr lang="es-CL" sz="12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s-CL"/>
                    </a:p>
                  </a:txBody>
                  <a:tcPr/>
                </a:tc>
              </a:tr>
              <a:tr h="1155870">
                <a:tc>
                  <a:txBody>
                    <a:bodyPr/>
                    <a:lstStyle/>
                    <a:p>
                      <a:pPr algn="ctr">
                        <a:lnSpc>
                          <a:spcPct val="115000"/>
                        </a:lnSpc>
                        <a:spcAft>
                          <a:spcPts val="0"/>
                        </a:spcAft>
                      </a:pPr>
                      <a:r>
                        <a:rPr lang="es-CL" sz="1400" dirty="0">
                          <a:solidFill>
                            <a:srgbClr val="000000"/>
                          </a:solidFill>
                          <a:latin typeface="Arial"/>
                          <a:ea typeface="Times New Roman"/>
                          <a:cs typeface="Times New Roman"/>
                        </a:rPr>
                        <a:t>R: Se cierra la discusión. Se abandona la posibilidad de soñar (2000)</a:t>
                      </a:r>
                      <a:endParaRPr lang="es-CL" sz="12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CL" sz="1400" dirty="0">
                          <a:solidFill>
                            <a:srgbClr val="000000"/>
                          </a:solidFill>
                          <a:latin typeface="Arial"/>
                          <a:ea typeface="Times New Roman"/>
                          <a:cs typeface="Times New Roman"/>
                        </a:rPr>
                        <a:t>R: Resistencia a aceptar que son imposibles. La posibilidad, aunque difícil, </a:t>
                      </a:r>
                      <a:r>
                        <a:rPr lang="es-CL" sz="1400" dirty="0" smtClean="0">
                          <a:solidFill>
                            <a:srgbClr val="000000"/>
                          </a:solidFill>
                          <a:latin typeface="Arial"/>
                          <a:ea typeface="Times New Roman"/>
                          <a:cs typeface="Times New Roman"/>
                        </a:rPr>
                        <a:t>permanece </a:t>
                      </a:r>
                      <a:r>
                        <a:rPr lang="es-CL" sz="1400" dirty="0">
                          <a:solidFill>
                            <a:srgbClr val="000000"/>
                          </a:solidFill>
                          <a:latin typeface="Arial"/>
                          <a:ea typeface="Times New Roman"/>
                          <a:cs typeface="Times New Roman"/>
                        </a:rPr>
                        <a:t>abierta (2014)</a:t>
                      </a:r>
                      <a:endParaRPr lang="es-CL" sz="12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7" name="6 CuadroTexto"/>
          <p:cNvSpPr txBox="1"/>
          <p:nvPr/>
        </p:nvSpPr>
        <p:spPr>
          <a:xfrm>
            <a:off x="1907704" y="5877272"/>
            <a:ext cx="5737468" cy="646331"/>
          </a:xfrm>
          <a:prstGeom prst="rect">
            <a:avLst/>
          </a:prstGeom>
          <a:noFill/>
          <a:ln w="12700">
            <a:solidFill>
              <a:schemeClr val="accent2"/>
            </a:solidFill>
          </a:ln>
        </p:spPr>
        <p:txBody>
          <a:bodyPr wrap="none" rtlCol="0">
            <a:spAutoFit/>
          </a:bodyPr>
          <a:lstStyle/>
          <a:p>
            <a:pPr algn="ctr">
              <a:buNone/>
            </a:pPr>
            <a:r>
              <a:rPr lang="es-CL" b="1" dirty="0"/>
              <a:t>Lo que antes era un cierre ahora es una pregunta: </a:t>
            </a:r>
          </a:p>
          <a:p>
            <a:pPr algn="ctr">
              <a:buNone/>
            </a:pPr>
            <a:r>
              <a:rPr lang="es-CL" b="1" dirty="0"/>
              <a:t>¿Se podrá</a:t>
            </a:r>
            <a:r>
              <a:rPr lang="es-CL" b="1" dirty="0" smtClean="0"/>
              <a:t>?</a:t>
            </a:r>
            <a:endParaRPr lang="es-CL" dirty="0"/>
          </a:p>
        </p:txBody>
      </p:sp>
      <p:sp>
        <p:nvSpPr>
          <p:cNvPr id="5" name="4 Marcador de número de diapositiva"/>
          <p:cNvSpPr>
            <a:spLocks noGrp="1"/>
          </p:cNvSpPr>
          <p:nvPr>
            <p:ph type="sldNum" sz="quarter" idx="12"/>
          </p:nvPr>
        </p:nvSpPr>
        <p:spPr/>
        <p:txBody>
          <a:bodyPr>
            <a:normAutofit/>
          </a:bodyPr>
          <a:lstStyle/>
          <a:p>
            <a:pPr>
              <a:defRPr/>
            </a:pPr>
            <a:fld id="{9B13C858-CADF-4E89-8809-B06A52F16003}" type="slidenum">
              <a:rPr lang="es-ES" smtClean="0"/>
              <a:pPr>
                <a:defRPr/>
              </a:pPr>
              <a:t>29</a:t>
            </a:fld>
            <a:endParaRPr lang="es-ES"/>
          </a:p>
        </p:txBody>
      </p:sp>
      <p:pic>
        <p:nvPicPr>
          <p:cNvPr id="8" name="Picture 4" descr="http://intra.pnud.cl/files/plantillas-logos/PNUD_Logo-azul-tagline-negro.jpg"/>
          <p:cNvPicPr>
            <a:picLocks noChangeAspect="1" noChangeArrowheads="1"/>
          </p:cNvPicPr>
          <p:nvPr/>
        </p:nvPicPr>
        <p:blipFill>
          <a:blip r:embed="rId3" cstate="print"/>
          <a:srcRect/>
          <a:stretch>
            <a:fillRect/>
          </a:stretch>
        </p:blipFill>
        <p:spPr bwMode="auto">
          <a:xfrm>
            <a:off x="8601198" y="5949280"/>
            <a:ext cx="302593" cy="688603"/>
          </a:xfrm>
          <a:prstGeom prst="rect">
            <a:avLst/>
          </a:prstGeom>
          <a:noFill/>
          <a:ln w="9525">
            <a:noFill/>
            <a:miter lim="800000"/>
            <a:headEnd/>
            <a:tailEnd/>
          </a:ln>
        </p:spPr>
      </p:pic>
    </p:spTree>
    <p:extLst>
      <p:ext uri="{BB962C8B-B14F-4D97-AF65-F5344CB8AC3E}">
        <p14:creationId xmlns:p14="http://schemas.microsoft.com/office/powerpoint/2010/main" xmlns="" val="718771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L" sz="3700" dirty="0" smtClean="0"/>
              <a:t>A. Una individualización asocial</a:t>
            </a:r>
            <a:endParaRPr lang="es-CL" sz="3700" dirty="0"/>
          </a:p>
        </p:txBody>
      </p:sp>
      <p:sp>
        <p:nvSpPr>
          <p:cNvPr id="4" name="1 Marcador de texto"/>
          <p:cNvSpPr>
            <a:spLocks noGrp="1"/>
          </p:cNvSpPr>
          <p:nvPr>
            <p:ph type="body" idx="1"/>
          </p:nvPr>
        </p:nvSpPr>
        <p:spPr>
          <a:xfrm>
            <a:off x="1368145" y="3284984"/>
            <a:ext cx="7123113" cy="1673225"/>
          </a:xfrm>
        </p:spPr>
        <p:txBody>
          <a:bodyPr/>
          <a:lstStyle/>
          <a:p>
            <a:r>
              <a:rPr lang="es-CL" b="1" dirty="0" smtClean="0"/>
              <a:t>1. Un aumento de la importancia del individuo  y de la importancia de construir la propia vida</a:t>
            </a:r>
            <a:endParaRPr lang="es-CL"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sz="2800" dirty="0" smtClean="0"/>
              <a:t>La pregunta por la posibilidad de los cambios:</a:t>
            </a:r>
            <a:br>
              <a:rPr lang="es-CL" sz="2800" dirty="0" smtClean="0"/>
            </a:br>
            <a:r>
              <a:rPr lang="es-CL" sz="2800" dirty="0" smtClean="0"/>
              <a:t>entre el escepticismo y la apertura</a:t>
            </a:r>
            <a:endParaRPr lang="es-CL" sz="2800" dirty="0"/>
          </a:p>
        </p:txBody>
      </p:sp>
      <p:sp>
        <p:nvSpPr>
          <p:cNvPr id="3" name="2 Marcador de contenido"/>
          <p:cNvSpPr>
            <a:spLocks noGrp="1"/>
          </p:cNvSpPr>
          <p:nvPr>
            <p:ph idx="1"/>
          </p:nvPr>
        </p:nvSpPr>
        <p:spPr>
          <a:xfrm>
            <a:off x="612648" y="1628800"/>
            <a:ext cx="7792272" cy="4968552"/>
          </a:xfrm>
        </p:spPr>
        <p:txBody>
          <a:bodyPr>
            <a:normAutofit fontScale="85000" lnSpcReduction="20000"/>
          </a:bodyPr>
          <a:lstStyle/>
          <a:p>
            <a:pPr>
              <a:buNone/>
            </a:pPr>
            <a:r>
              <a:rPr lang="es-CL" sz="2800" dirty="0" smtClean="0"/>
              <a:t>El escepticismo…</a:t>
            </a:r>
          </a:p>
          <a:p>
            <a:pPr>
              <a:buNone/>
            </a:pPr>
            <a:endParaRPr lang="es-CL" sz="2800" dirty="0" smtClean="0"/>
          </a:p>
          <a:p>
            <a:pPr>
              <a:buNone/>
            </a:pPr>
            <a:r>
              <a:rPr lang="es-ES" sz="2000" b="1" dirty="0" smtClean="0"/>
              <a:t>Un cambio de menor cuantía</a:t>
            </a:r>
          </a:p>
          <a:p>
            <a:pPr algn="ctr">
              <a:buNone/>
            </a:pPr>
            <a:r>
              <a:rPr lang="es-ES" sz="2000" i="1" dirty="0" smtClean="0"/>
              <a:t>A </a:t>
            </a:r>
            <a:r>
              <a:rPr lang="es-ES" sz="2000" i="1" dirty="0"/>
              <a:t>mi realmente es una </a:t>
            </a:r>
            <a:r>
              <a:rPr lang="es-ES" sz="2000" b="1" i="1" dirty="0"/>
              <a:t>burla</a:t>
            </a:r>
            <a:r>
              <a:rPr lang="es-ES" sz="2000" i="1" dirty="0"/>
              <a:t>, cuando dicen </a:t>
            </a:r>
            <a:r>
              <a:rPr lang="es-ES" sz="2000" b="1" i="1" dirty="0"/>
              <a:t>cambio</a:t>
            </a:r>
            <a:r>
              <a:rPr lang="es-ES" sz="2000" i="1" dirty="0"/>
              <a:t>, se </a:t>
            </a:r>
            <a:r>
              <a:rPr lang="es-ES" sz="2000" b="1" i="1" dirty="0"/>
              <a:t>están burlando de nosotros</a:t>
            </a:r>
            <a:r>
              <a:rPr lang="es-ES" sz="2000" i="1" dirty="0"/>
              <a:t>, de la gente pobre, porque están tratando de </a:t>
            </a:r>
            <a:r>
              <a:rPr lang="es-ES" sz="2000" i="1" dirty="0" smtClean="0"/>
              <a:t>meternos </a:t>
            </a:r>
            <a:r>
              <a:rPr lang="es-ES" sz="2000" i="1" dirty="0"/>
              <a:t>los dedos a la boca y crearnos falsas esperanzas, </a:t>
            </a:r>
            <a:r>
              <a:rPr lang="es-ES" sz="2000" i="1" dirty="0" smtClean="0"/>
              <a:t>(…)</a:t>
            </a:r>
          </a:p>
          <a:p>
            <a:pPr algn="ctr">
              <a:buNone/>
            </a:pPr>
            <a:r>
              <a:rPr lang="es-ES" sz="1800" dirty="0" smtClean="0"/>
              <a:t>(</a:t>
            </a:r>
            <a:r>
              <a:rPr lang="es-ES" sz="1800" dirty="0"/>
              <a:t>NSE bajo</a:t>
            </a:r>
            <a:r>
              <a:rPr lang="es-ES" sz="1800" dirty="0" smtClean="0"/>
              <a:t>)</a:t>
            </a:r>
          </a:p>
          <a:p>
            <a:pPr algn="ctr">
              <a:buNone/>
            </a:pPr>
            <a:endParaRPr lang="es-ES" sz="2000" i="1" dirty="0" smtClean="0"/>
          </a:p>
          <a:p>
            <a:pPr>
              <a:buNone/>
            </a:pPr>
            <a:r>
              <a:rPr lang="es-CL" sz="2000" b="1" dirty="0" smtClean="0"/>
              <a:t>Un cambio de muy largo plazo</a:t>
            </a:r>
          </a:p>
          <a:p>
            <a:pPr algn="ctr">
              <a:buNone/>
            </a:pPr>
            <a:r>
              <a:rPr lang="es-CL" sz="2000" i="1" dirty="0" smtClean="0"/>
              <a:t>- Generaciones</a:t>
            </a:r>
            <a:endParaRPr lang="es-CL" sz="2000" dirty="0" smtClean="0"/>
          </a:p>
          <a:p>
            <a:pPr algn="ctr">
              <a:buFontTx/>
              <a:buChar char="-"/>
            </a:pPr>
            <a:r>
              <a:rPr lang="es-CL" sz="2000" i="1" dirty="0" smtClean="0"/>
              <a:t>Pueden ser generaciones, el tema de las </a:t>
            </a:r>
            <a:r>
              <a:rPr lang="es-CL" sz="2000" i="1" dirty="0" err="1" smtClean="0"/>
              <a:t>Isapres</a:t>
            </a:r>
            <a:r>
              <a:rPr lang="es-CL" sz="2000" i="1" dirty="0" smtClean="0"/>
              <a:t> ¿cierto?, es intocable…</a:t>
            </a:r>
          </a:p>
          <a:p>
            <a:pPr marL="0" indent="0" algn="ctr">
              <a:buNone/>
            </a:pPr>
            <a:r>
              <a:rPr lang="es-CL" sz="1800" dirty="0" smtClean="0"/>
              <a:t>(NSE alto)</a:t>
            </a:r>
            <a:endParaRPr lang="es-ES" sz="1800" dirty="0" smtClean="0"/>
          </a:p>
          <a:p>
            <a:pPr algn="ctr">
              <a:buNone/>
            </a:pPr>
            <a:endParaRPr lang="es-ES" sz="2000" i="1" dirty="0" smtClean="0"/>
          </a:p>
          <a:p>
            <a:pPr>
              <a:buNone/>
            </a:pPr>
            <a:r>
              <a:rPr lang="es-ES" sz="2000" b="1" dirty="0" smtClean="0"/>
              <a:t>Un cambio limitado por los que tienen poder</a:t>
            </a:r>
          </a:p>
          <a:p>
            <a:pPr algn="ctr">
              <a:buNone/>
            </a:pPr>
            <a:r>
              <a:rPr lang="es-ES" sz="2000" i="1" dirty="0" smtClean="0"/>
              <a:t>Debe </a:t>
            </a:r>
            <a:r>
              <a:rPr lang="es-ES" sz="2000" i="1" dirty="0"/>
              <a:t>partir por parte de los </a:t>
            </a:r>
            <a:r>
              <a:rPr lang="es-ES" sz="2000" b="1" i="1" dirty="0"/>
              <a:t>empresarios</a:t>
            </a:r>
            <a:r>
              <a:rPr lang="es-ES" sz="2000" i="1" dirty="0"/>
              <a:t>, que son los sostenedores de este país, partiendo de ahí yo creo que ahí </a:t>
            </a:r>
            <a:r>
              <a:rPr lang="es-ES" sz="2000" b="1" i="1" dirty="0"/>
              <a:t>le darían autorización al </a:t>
            </a:r>
            <a:r>
              <a:rPr lang="es-ES" sz="2000" b="1" i="1" dirty="0" smtClean="0"/>
              <a:t>gobierno </a:t>
            </a:r>
            <a:r>
              <a:rPr lang="es-ES" sz="2000" i="1" dirty="0"/>
              <a:t>para poder hacer algún cambio</a:t>
            </a:r>
            <a:r>
              <a:rPr lang="es-ES" sz="2000" i="1" dirty="0" smtClean="0"/>
              <a:t>.</a:t>
            </a:r>
          </a:p>
          <a:p>
            <a:pPr algn="ctr">
              <a:buNone/>
            </a:pPr>
            <a:r>
              <a:rPr lang="es-ES" sz="1800" dirty="0" smtClean="0"/>
              <a:t>(</a:t>
            </a:r>
            <a:r>
              <a:rPr lang="es-ES" sz="1800" dirty="0"/>
              <a:t>NSE bajo</a:t>
            </a:r>
            <a:r>
              <a:rPr lang="es-ES" sz="1800" dirty="0" smtClean="0"/>
              <a:t>)</a:t>
            </a:r>
          </a:p>
          <a:p>
            <a:pPr algn="ctr">
              <a:buNone/>
            </a:pPr>
            <a:endParaRPr lang="es-CL" sz="2000" i="1" dirty="0"/>
          </a:p>
          <a:p>
            <a:pPr>
              <a:buNone/>
            </a:pPr>
            <a:endParaRPr lang="es-CL" sz="2000" dirty="0"/>
          </a:p>
          <a:p>
            <a:endParaRPr lang="es-CL" sz="2800" dirty="0"/>
          </a:p>
          <a:p>
            <a:endParaRPr lang="es-CL" sz="2800" dirty="0" smtClean="0"/>
          </a:p>
          <a:p>
            <a:pPr>
              <a:buNone/>
            </a:pPr>
            <a:endParaRPr lang="es-CL" sz="1800" dirty="0"/>
          </a:p>
          <a:p>
            <a:endParaRPr lang="es-CL" dirty="0" smtClean="0"/>
          </a:p>
          <a:p>
            <a:endParaRPr lang="es-CL" dirty="0"/>
          </a:p>
          <a:p>
            <a:endParaRPr lang="es-CL" dirty="0"/>
          </a:p>
        </p:txBody>
      </p:sp>
      <p:sp>
        <p:nvSpPr>
          <p:cNvPr id="4" name="3 Marcador de número de diapositiva"/>
          <p:cNvSpPr>
            <a:spLocks noGrp="1"/>
          </p:cNvSpPr>
          <p:nvPr>
            <p:ph type="sldNum" sz="quarter" idx="12"/>
          </p:nvPr>
        </p:nvSpPr>
        <p:spPr/>
        <p:txBody>
          <a:bodyPr>
            <a:normAutofit/>
          </a:bodyPr>
          <a:lstStyle/>
          <a:p>
            <a:pPr>
              <a:defRPr/>
            </a:pPr>
            <a:fld id="{9B13C858-CADF-4E89-8809-B06A52F16003}" type="slidenum">
              <a:rPr lang="es-ES" smtClean="0"/>
              <a:pPr>
                <a:defRPr/>
              </a:pPr>
              <a:t>30</a:t>
            </a:fld>
            <a:endParaRPr lang="es-ES"/>
          </a:p>
        </p:txBody>
      </p:sp>
      <p:sp>
        <p:nvSpPr>
          <p:cNvPr id="5" name="CuadroTexto 4"/>
          <p:cNvSpPr txBox="1"/>
          <p:nvPr/>
        </p:nvSpPr>
        <p:spPr>
          <a:xfrm>
            <a:off x="979253" y="6352143"/>
            <a:ext cx="7185493" cy="369332"/>
          </a:xfrm>
          <a:prstGeom prst="rect">
            <a:avLst/>
          </a:prstGeom>
          <a:noFill/>
        </p:spPr>
        <p:txBody>
          <a:bodyPr wrap="none" rtlCol="0">
            <a:spAutoFit/>
          </a:bodyPr>
          <a:lstStyle/>
          <a:p>
            <a:r>
              <a:rPr lang="es-CL" dirty="0" smtClean="0"/>
              <a:t>Los problemas de realizarlos no hacen desaparecer la demanda de cambios</a:t>
            </a:r>
            <a:endParaRPr lang="es-CL" dirty="0"/>
          </a:p>
        </p:txBody>
      </p:sp>
    </p:spTree>
    <p:extLst>
      <p:ext uri="{BB962C8B-B14F-4D97-AF65-F5344CB8AC3E}">
        <p14:creationId xmlns:p14="http://schemas.microsoft.com/office/powerpoint/2010/main" xmlns="" val="26238391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L" sz="3700" dirty="0" smtClean="0"/>
              <a:t>D. Una élite distante de su sociedad</a:t>
            </a:r>
            <a:endParaRPr lang="es-CL" sz="3700" dirty="0"/>
          </a:p>
        </p:txBody>
      </p:sp>
      <p:sp>
        <p:nvSpPr>
          <p:cNvPr id="4" name="1 Marcador de texto"/>
          <p:cNvSpPr>
            <a:spLocks noGrp="1"/>
          </p:cNvSpPr>
          <p:nvPr>
            <p:ph type="body" idx="1"/>
          </p:nvPr>
        </p:nvSpPr>
        <p:spPr>
          <a:xfrm>
            <a:off x="1368145" y="3284984"/>
            <a:ext cx="7123113" cy="1673225"/>
          </a:xfrm>
        </p:spPr>
        <p:txBody>
          <a:bodyPr/>
          <a:lstStyle/>
          <a:p>
            <a:r>
              <a:rPr lang="es-CL" b="1" dirty="0" smtClean="0"/>
              <a:t>La politización es una disputa por la conducción. ¿Qué sucede entonces con quienes, en principio, conducen la sociedad?</a:t>
            </a:r>
            <a:endParaRPr lang="es-CL" b="1" dirty="0"/>
          </a:p>
        </p:txBody>
      </p:sp>
    </p:spTree>
    <p:extLst>
      <p:ext uri="{BB962C8B-B14F-4D97-AF65-F5344CB8AC3E}">
        <p14:creationId xmlns:p14="http://schemas.microsoft.com/office/powerpoint/2010/main" xmlns="" val="36892956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1" name="1 Título"/>
          <p:cNvSpPr txBox="1">
            <a:spLocks/>
          </p:cNvSpPr>
          <p:nvPr/>
        </p:nvSpPr>
        <p:spPr bwMode="auto">
          <a:xfrm>
            <a:off x="595064" y="422176"/>
            <a:ext cx="8153400" cy="846584"/>
          </a:xfrm>
          <a:prstGeom prst="rect">
            <a:avLst/>
          </a:prstGeom>
          <a:noFill/>
          <a:ln w="9525">
            <a:noFill/>
            <a:miter lim="800000"/>
            <a:headEnd/>
            <a:tailEnd/>
          </a:ln>
        </p:spPr>
        <p:txBody>
          <a:bodyPr/>
          <a:lstStyle/>
          <a:p>
            <a:pPr eaLnBrk="0" hangingPunct="0"/>
            <a:r>
              <a:rPr lang="es-CL" sz="3200" dirty="0">
                <a:latin typeface="Tw Cen MT" pitchFamily="34" charset="0"/>
                <a:ea typeface="+mj-ea"/>
                <a:cs typeface="+mj-cs"/>
              </a:rPr>
              <a:t>La distancia entre ciudadanía y elite</a:t>
            </a:r>
          </a:p>
        </p:txBody>
      </p:sp>
      <p:graphicFrame>
        <p:nvGraphicFramePr>
          <p:cNvPr id="15" name="14 Tabla"/>
          <p:cNvGraphicFramePr>
            <a:graphicFrameLocks noGrp="1"/>
          </p:cNvGraphicFramePr>
          <p:nvPr>
            <p:extLst/>
          </p:nvPr>
        </p:nvGraphicFramePr>
        <p:xfrm>
          <a:off x="611560" y="2348880"/>
          <a:ext cx="8208912" cy="3312368"/>
        </p:xfrm>
        <a:graphic>
          <a:graphicData uri="http://schemas.openxmlformats.org/drawingml/2006/table">
            <a:tbl>
              <a:tblPr/>
              <a:tblGrid>
                <a:gridCol w="2664296"/>
                <a:gridCol w="1872208"/>
                <a:gridCol w="1944216"/>
                <a:gridCol w="1728192"/>
              </a:tblGrid>
              <a:tr h="338997">
                <a:tc>
                  <a:txBody>
                    <a:bodyPr/>
                    <a:lstStyle/>
                    <a:p>
                      <a:pPr algn="l" fontAlgn="b"/>
                      <a:r>
                        <a:rPr lang="es-CL" sz="1800" b="0" i="0" u="none" strike="noStrike" dirty="0">
                          <a:solidFill>
                            <a:srgbClr val="000000"/>
                          </a:solidFill>
                          <a:latin typeface="Calibri"/>
                        </a:rPr>
                        <a:t>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CL" sz="1800" b="0" i="0" u="none" strike="noStrike" dirty="0">
                          <a:solidFill>
                            <a:srgbClr val="000000"/>
                          </a:solidFill>
                          <a:latin typeface="Calibri"/>
                        </a:rPr>
                        <a:t>Elite</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CL" sz="1800" b="0" i="0" u="none" strike="noStrike" dirty="0">
                          <a:solidFill>
                            <a:srgbClr val="000000"/>
                          </a:solidFill>
                          <a:latin typeface="Calibri"/>
                        </a:rPr>
                        <a:t>Ciudadanía</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CL" sz="1800" b="0" i="0" u="none" strike="noStrike" dirty="0">
                          <a:solidFill>
                            <a:srgbClr val="000000"/>
                          </a:solidFill>
                          <a:latin typeface="Calibri"/>
                        </a:rPr>
                        <a:t>Diferencia</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38997">
                <a:tc>
                  <a:txBody>
                    <a:bodyPr/>
                    <a:lstStyle/>
                    <a:p>
                      <a:pPr algn="l" fontAlgn="b"/>
                      <a:r>
                        <a:rPr lang="es-CL" sz="1800" b="0" i="0" u="none" strike="noStrike" dirty="0">
                          <a:solidFill>
                            <a:srgbClr val="000000"/>
                          </a:solidFill>
                          <a:latin typeface="Calibri"/>
                        </a:rPr>
                        <a:t>Salud</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800" b="0" i="0" u="none" strike="noStrike" dirty="0" smtClean="0">
                          <a:solidFill>
                            <a:srgbClr val="000000"/>
                          </a:solidFill>
                          <a:latin typeface="Calibri"/>
                        </a:rPr>
                        <a:t>25</a:t>
                      </a:r>
                      <a:endParaRPr lang="es-ES" sz="1800" b="0" i="0" u="none" strike="noStrike" dirty="0">
                        <a:solidFill>
                          <a:srgbClr val="000000"/>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800" b="0" i="0" u="none" strike="noStrike" dirty="0" smtClean="0">
                          <a:solidFill>
                            <a:srgbClr val="000000"/>
                          </a:solidFill>
                          <a:latin typeface="Calibri"/>
                        </a:rPr>
                        <a:t>72</a:t>
                      </a:r>
                      <a:endParaRPr lang="es-ES" sz="1800" b="0" i="0" u="none" strike="noStrike" dirty="0">
                        <a:solidFill>
                          <a:srgbClr val="000000"/>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800" b="1" i="0" u="none" strike="noStrike" dirty="0" smtClean="0">
                          <a:solidFill>
                            <a:srgbClr val="000000"/>
                          </a:solidFill>
                          <a:latin typeface="Calibri"/>
                        </a:rPr>
                        <a:t>47</a:t>
                      </a:r>
                      <a:endParaRPr lang="es-ES" sz="1800" b="1" i="0" u="none" strike="noStrike" dirty="0">
                        <a:solidFill>
                          <a:srgbClr val="000000"/>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38997">
                <a:tc>
                  <a:txBody>
                    <a:bodyPr/>
                    <a:lstStyle/>
                    <a:p>
                      <a:pPr algn="l" fontAlgn="b"/>
                      <a:r>
                        <a:rPr lang="es-CL" sz="1800" b="0" i="0" u="none" strike="noStrike" dirty="0">
                          <a:solidFill>
                            <a:srgbClr val="000000"/>
                          </a:solidFill>
                          <a:latin typeface="Calibri"/>
                        </a:rPr>
                        <a:t>Educación</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800" b="0" i="0" u="none" strike="noStrike" dirty="0" smtClean="0">
                          <a:solidFill>
                            <a:srgbClr val="000000"/>
                          </a:solidFill>
                          <a:latin typeface="Calibri"/>
                        </a:rPr>
                        <a:t>26</a:t>
                      </a:r>
                      <a:endParaRPr lang="es-ES" sz="1800" b="0" i="0" u="none" strike="noStrike" dirty="0">
                        <a:solidFill>
                          <a:srgbClr val="000000"/>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800" b="0" i="0" u="none" strike="noStrike" dirty="0" smtClean="0">
                          <a:solidFill>
                            <a:srgbClr val="000000"/>
                          </a:solidFill>
                          <a:latin typeface="Calibri"/>
                        </a:rPr>
                        <a:t>73</a:t>
                      </a:r>
                      <a:endParaRPr lang="es-ES" sz="1800" b="0" i="0" u="none" strike="noStrike" dirty="0">
                        <a:solidFill>
                          <a:srgbClr val="000000"/>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800" b="1" i="0" u="none" strike="noStrike" dirty="0" smtClean="0">
                          <a:solidFill>
                            <a:srgbClr val="000000"/>
                          </a:solidFill>
                          <a:latin typeface="Calibri"/>
                        </a:rPr>
                        <a:t>47</a:t>
                      </a:r>
                      <a:endParaRPr lang="es-ES" sz="1800" b="1" i="0" u="none" strike="noStrike" dirty="0">
                        <a:solidFill>
                          <a:srgbClr val="000000"/>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169">
                <a:tc>
                  <a:txBody>
                    <a:bodyPr/>
                    <a:lstStyle/>
                    <a:p>
                      <a:pPr algn="l" fontAlgn="b"/>
                      <a:r>
                        <a:rPr lang="es-CL" sz="1800" b="0" i="0" u="none" strike="noStrike" dirty="0">
                          <a:solidFill>
                            <a:srgbClr val="000000"/>
                          </a:solidFill>
                          <a:latin typeface="Calibri"/>
                        </a:rPr>
                        <a:t>Agua y </a:t>
                      </a:r>
                      <a:r>
                        <a:rPr lang="es-CL" sz="1800" b="0" i="0" u="none" strike="noStrike" dirty="0" smtClean="0">
                          <a:solidFill>
                            <a:srgbClr val="000000"/>
                          </a:solidFill>
                          <a:latin typeface="Calibri"/>
                        </a:rPr>
                        <a:t>electricidad</a:t>
                      </a:r>
                      <a:endParaRPr lang="es-CL" sz="1800" b="0" i="0" u="none" strike="noStrike" dirty="0">
                        <a:solidFill>
                          <a:srgbClr val="000000"/>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800" b="0" i="0" u="none" strike="noStrike" dirty="0" smtClean="0">
                          <a:solidFill>
                            <a:srgbClr val="000000"/>
                          </a:solidFill>
                          <a:latin typeface="Calibri"/>
                        </a:rPr>
                        <a:t>22</a:t>
                      </a:r>
                      <a:endParaRPr lang="es-ES" sz="1800" b="0" i="0" u="none" strike="noStrike" dirty="0">
                        <a:solidFill>
                          <a:srgbClr val="000000"/>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800" b="0" i="0" u="none" strike="noStrike" dirty="0" smtClean="0">
                          <a:solidFill>
                            <a:srgbClr val="000000"/>
                          </a:solidFill>
                          <a:latin typeface="Calibri"/>
                        </a:rPr>
                        <a:t>60</a:t>
                      </a:r>
                      <a:endParaRPr lang="es-ES" sz="1800" b="0" i="0" u="none" strike="noStrike" dirty="0">
                        <a:solidFill>
                          <a:srgbClr val="000000"/>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800" b="1" i="0" u="none" strike="noStrike" dirty="0" smtClean="0">
                          <a:solidFill>
                            <a:srgbClr val="000000"/>
                          </a:solidFill>
                          <a:latin typeface="Calibri"/>
                        </a:rPr>
                        <a:t>38</a:t>
                      </a:r>
                      <a:endParaRPr lang="es-ES" sz="1800" b="1" i="0" u="none" strike="noStrike" dirty="0">
                        <a:solidFill>
                          <a:srgbClr val="000000"/>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38997">
                <a:tc>
                  <a:txBody>
                    <a:bodyPr/>
                    <a:lstStyle/>
                    <a:p>
                      <a:pPr algn="l" fontAlgn="b"/>
                      <a:r>
                        <a:rPr lang="es-CL" sz="1800" b="0" i="0" u="none" strike="noStrike" dirty="0">
                          <a:solidFill>
                            <a:srgbClr val="000000"/>
                          </a:solidFill>
                          <a:latin typeface="Calibri"/>
                        </a:rPr>
                        <a:t>Telefonía</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800" b="0" i="0" u="none" strike="noStrike" dirty="0">
                          <a:solidFill>
                            <a:srgbClr val="000000"/>
                          </a:solidFill>
                          <a:latin typeface="Calibri"/>
                        </a:rPr>
                        <a:t>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800" b="0" i="0" u="none" strike="noStrike" dirty="0">
                          <a:solidFill>
                            <a:srgbClr val="000000"/>
                          </a:solidFill>
                          <a:latin typeface="Calibri"/>
                        </a:rPr>
                        <a:t>37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800" b="1" i="0" u="none" strike="noStrike" dirty="0" smtClean="0">
                          <a:solidFill>
                            <a:srgbClr val="000000"/>
                          </a:solidFill>
                          <a:latin typeface="Calibri"/>
                        </a:rPr>
                        <a:t>31</a:t>
                      </a:r>
                      <a:endParaRPr lang="es-ES" sz="1800" b="1" i="0" u="none" strike="noStrike" dirty="0">
                        <a:solidFill>
                          <a:srgbClr val="000000"/>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38997">
                <a:tc>
                  <a:txBody>
                    <a:bodyPr/>
                    <a:lstStyle/>
                    <a:p>
                      <a:pPr algn="l" fontAlgn="b"/>
                      <a:r>
                        <a:rPr lang="es-CL" sz="1800" b="0" i="0" u="none" strike="noStrike" dirty="0">
                          <a:solidFill>
                            <a:srgbClr val="000000"/>
                          </a:solidFill>
                          <a:latin typeface="Calibri"/>
                        </a:rPr>
                        <a:t>Televisión</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800" b="0" i="0" u="none" strike="noStrike" dirty="0" smtClean="0">
                          <a:solidFill>
                            <a:srgbClr val="000000"/>
                          </a:solidFill>
                          <a:latin typeface="Calibri"/>
                        </a:rPr>
                        <a:t>3</a:t>
                      </a:r>
                      <a:endParaRPr lang="es-ES" sz="1800" b="0" i="0" u="none" strike="noStrike" dirty="0">
                        <a:solidFill>
                          <a:srgbClr val="000000"/>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800" b="0" i="0" u="none" strike="noStrike" dirty="0" smtClean="0">
                          <a:solidFill>
                            <a:srgbClr val="000000"/>
                          </a:solidFill>
                          <a:latin typeface="Calibri"/>
                        </a:rPr>
                        <a:t>37</a:t>
                      </a:r>
                      <a:endParaRPr lang="es-ES" sz="1800" b="0" i="0" u="none" strike="noStrike" dirty="0">
                        <a:solidFill>
                          <a:srgbClr val="000000"/>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800" b="1" i="0" u="none" strike="noStrike" dirty="0" smtClean="0">
                          <a:solidFill>
                            <a:srgbClr val="000000"/>
                          </a:solidFill>
                          <a:latin typeface="Calibri"/>
                        </a:rPr>
                        <a:t>33</a:t>
                      </a:r>
                      <a:endParaRPr lang="es-ES" sz="1800" b="1" i="0" u="none" strike="noStrike" dirty="0">
                        <a:solidFill>
                          <a:srgbClr val="000000"/>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2126">
                <a:tc>
                  <a:txBody>
                    <a:bodyPr/>
                    <a:lstStyle/>
                    <a:p>
                      <a:pPr algn="l" fontAlgn="b"/>
                      <a:r>
                        <a:rPr lang="es-ES" sz="1800" b="0" i="0" u="none" strike="noStrike" dirty="0">
                          <a:solidFill>
                            <a:srgbClr val="000000"/>
                          </a:solidFill>
                          <a:latin typeface="Calibri"/>
                        </a:rPr>
                        <a:t>La explotación del cobre</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800" b="0" i="0" u="none" strike="noStrike" dirty="0">
                          <a:solidFill>
                            <a:srgbClr val="000000"/>
                          </a:solidFill>
                          <a:latin typeface="Calibri"/>
                        </a:rPr>
                        <a:t>23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800" b="0" i="0" u="none" strike="noStrike" dirty="0" smtClean="0">
                          <a:solidFill>
                            <a:srgbClr val="000000"/>
                          </a:solidFill>
                          <a:latin typeface="Calibri"/>
                        </a:rPr>
                        <a:t>76</a:t>
                      </a:r>
                      <a:endParaRPr lang="es-ES" sz="1800" b="0" i="0" u="none" strike="noStrike" dirty="0">
                        <a:solidFill>
                          <a:srgbClr val="000000"/>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800" b="1" i="0" u="none" strike="noStrike" dirty="0" smtClean="0">
                          <a:solidFill>
                            <a:srgbClr val="000000"/>
                          </a:solidFill>
                          <a:latin typeface="Calibri"/>
                        </a:rPr>
                        <a:t>53</a:t>
                      </a:r>
                      <a:endParaRPr lang="es-ES" sz="1800" b="1" i="0" u="none" strike="noStrike" dirty="0">
                        <a:solidFill>
                          <a:srgbClr val="000000"/>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2048">
                <a:tc>
                  <a:txBody>
                    <a:bodyPr/>
                    <a:lstStyle/>
                    <a:p>
                      <a:pPr algn="l" fontAlgn="b"/>
                      <a:r>
                        <a:rPr lang="es-CL" sz="1800" b="0" i="0" u="none" strike="noStrike" dirty="0">
                          <a:solidFill>
                            <a:srgbClr val="000000"/>
                          </a:solidFill>
                          <a:latin typeface="Calibri"/>
                        </a:rPr>
                        <a:t>Transporte público</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800" b="0" i="0" u="none" strike="noStrike" dirty="0" smtClean="0">
                          <a:solidFill>
                            <a:srgbClr val="000000"/>
                          </a:solidFill>
                          <a:latin typeface="Calibri"/>
                        </a:rPr>
                        <a:t>31</a:t>
                      </a:r>
                      <a:endParaRPr lang="es-ES" sz="1800" b="0" i="0" u="none" strike="noStrike" dirty="0">
                        <a:solidFill>
                          <a:srgbClr val="000000"/>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800" b="0" i="0" u="none" strike="noStrike" dirty="0" smtClean="0">
                          <a:solidFill>
                            <a:srgbClr val="000000"/>
                          </a:solidFill>
                          <a:latin typeface="Calibri"/>
                        </a:rPr>
                        <a:t>65</a:t>
                      </a:r>
                      <a:endParaRPr lang="es-ES" sz="1800" b="0" i="0" u="none" strike="noStrike" dirty="0">
                        <a:solidFill>
                          <a:srgbClr val="000000"/>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800" b="1" i="0" u="none" strike="noStrike" dirty="0" smtClean="0">
                          <a:solidFill>
                            <a:srgbClr val="000000"/>
                          </a:solidFill>
                          <a:latin typeface="Calibri"/>
                        </a:rPr>
                        <a:t>34</a:t>
                      </a:r>
                      <a:endParaRPr lang="es-ES" sz="1800" b="1" i="0" u="none" strike="noStrike" dirty="0">
                        <a:solidFill>
                          <a:srgbClr val="000000"/>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pPr algn="l" fontAlgn="b"/>
                      <a:r>
                        <a:rPr lang="es-CL" sz="1800" b="0" i="0" u="none" strike="noStrike" dirty="0">
                          <a:solidFill>
                            <a:srgbClr val="000000"/>
                          </a:solidFill>
                          <a:latin typeface="Calibri"/>
                        </a:rPr>
                        <a:t>Sistema de </a:t>
                      </a:r>
                      <a:r>
                        <a:rPr lang="es-CL" sz="1800" b="0" i="0" u="none" strike="noStrike" dirty="0" smtClean="0">
                          <a:solidFill>
                            <a:srgbClr val="000000"/>
                          </a:solidFill>
                          <a:latin typeface="Calibri"/>
                        </a:rPr>
                        <a:t>pensiones</a:t>
                      </a:r>
                      <a:endParaRPr lang="es-CL" sz="1800" b="0" i="0" u="none" strike="noStrike" dirty="0">
                        <a:solidFill>
                          <a:srgbClr val="000000"/>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800" b="0" i="0" u="none" strike="noStrike" dirty="0" smtClean="0">
                          <a:solidFill>
                            <a:srgbClr val="000000"/>
                          </a:solidFill>
                          <a:latin typeface="Calibri"/>
                        </a:rPr>
                        <a:t>30</a:t>
                      </a:r>
                      <a:endParaRPr lang="es-ES" sz="1800" b="0" i="0" u="none" strike="noStrike" dirty="0">
                        <a:solidFill>
                          <a:srgbClr val="000000"/>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800" b="0" i="0" u="none" strike="noStrike" dirty="0" smtClean="0">
                          <a:solidFill>
                            <a:srgbClr val="000000"/>
                          </a:solidFill>
                          <a:latin typeface="Calibri"/>
                        </a:rPr>
                        <a:t>80</a:t>
                      </a:r>
                      <a:endParaRPr lang="es-ES" sz="1800" b="0" i="0" u="none" strike="noStrike" dirty="0">
                        <a:solidFill>
                          <a:srgbClr val="000000"/>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800" b="1" i="0" u="none" strike="noStrike" dirty="0" smtClean="0">
                          <a:solidFill>
                            <a:srgbClr val="000000"/>
                          </a:solidFill>
                          <a:latin typeface="Calibri"/>
                        </a:rPr>
                        <a:t>50</a:t>
                      </a:r>
                      <a:endParaRPr lang="es-ES" sz="1800" b="1" i="0" u="none" strike="noStrike" dirty="0">
                        <a:solidFill>
                          <a:srgbClr val="000000"/>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4 CuadroTexto"/>
          <p:cNvSpPr txBox="1"/>
          <p:nvPr/>
        </p:nvSpPr>
        <p:spPr>
          <a:xfrm>
            <a:off x="234788" y="6523617"/>
            <a:ext cx="2963953" cy="276999"/>
          </a:xfrm>
          <a:prstGeom prst="rect">
            <a:avLst/>
          </a:prstGeom>
          <a:noFill/>
        </p:spPr>
        <p:txBody>
          <a:bodyPr wrap="none" rtlCol="0">
            <a:spAutoFit/>
          </a:bodyPr>
          <a:lstStyle/>
          <a:p>
            <a:r>
              <a:rPr lang="es-CL" sz="1200" dirty="0" smtClean="0"/>
              <a:t>Fuente: IDH 2013. Encuesta Elite 2013-2014.</a:t>
            </a:r>
            <a:endParaRPr lang="es-CL" sz="1200" dirty="0"/>
          </a:p>
        </p:txBody>
      </p:sp>
      <p:sp>
        <p:nvSpPr>
          <p:cNvPr id="6" name="13 Rectángulo"/>
          <p:cNvSpPr/>
          <p:nvPr/>
        </p:nvSpPr>
        <p:spPr>
          <a:xfrm>
            <a:off x="1115616" y="1700808"/>
            <a:ext cx="7344816" cy="369332"/>
          </a:xfrm>
          <a:prstGeom prst="rect">
            <a:avLst/>
          </a:prstGeom>
        </p:spPr>
        <p:txBody>
          <a:bodyPr wrap="square">
            <a:spAutoFit/>
          </a:bodyPr>
          <a:lstStyle/>
          <a:p>
            <a:pPr algn="ctr"/>
            <a:r>
              <a:rPr lang="es-ES" dirty="0" smtClean="0"/>
              <a:t>Preferencia por que el Estado se haga cargo de… (porcentaje)</a:t>
            </a:r>
            <a:endParaRPr lang="es-CL" dirty="0" smtClean="0"/>
          </a:p>
        </p:txBody>
      </p:sp>
      <p:sp>
        <p:nvSpPr>
          <p:cNvPr id="7" name="6 Marcador de número de diapositiva"/>
          <p:cNvSpPr>
            <a:spLocks noGrp="1"/>
          </p:cNvSpPr>
          <p:nvPr>
            <p:ph type="sldNum" sz="quarter" idx="12"/>
          </p:nvPr>
        </p:nvSpPr>
        <p:spPr/>
        <p:txBody>
          <a:bodyPr>
            <a:normAutofit/>
          </a:bodyPr>
          <a:lstStyle/>
          <a:p>
            <a:pPr>
              <a:defRPr/>
            </a:pPr>
            <a:fld id="{AD1AE694-A1AF-4531-AE0C-8B5B8D1B2102}" type="slidenum">
              <a:rPr lang="es-ES" smtClean="0"/>
              <a:pPr>
                <a:defRPr/>
              </a:pPr>
              <a:t>32</a:t>
            </a:fld>
            <a:endParaRPr lang="es-ES"/>
          </a:p>
        </p:txBody>
      </p:sp>
      <p:pic>
        <p:nvPicPr>
          <p:cNvPr id="8" name="Picture 4" descr="http://intra.pnud.cl/files/plantillas-logos/PNUD_Logo-azul-tagline-negro.jpg"/>
          <p:cNvPicPr>
            <a:picLocks noChangeAspect="1" noChangeArrowheads="1"/>
          </p:cNvPicPr>
          <p:nvPr/>
        </p:nvPicPr>
        <p:blipFill>
          <a:blip r:embed="rId3" cstate="print"/>
          <a:srcRect/>
          <a:stretch>
            <a:fillRect/>
          </a:stretch>
        </p:blipFill>
        <p:spPr bwMode="auto">
          <a:xfrm>
            <a:off x="8601198" y="5949280"/>
            <a:ext cx="302593" cy="688603"/>
          </a:xfrm>
          <a:prstGeom prst="rect">
            <a:avLst/>
          </a:prstGeom>
          <a:noFill/>
          <a:ln w="9525">
            <a:noFill/>
            <a:miter lim="800000"/>
            <a:headEnd/>
            <a:tailEnd/>
          </a:ln>
        </p:spPr>
      </p:pic>
    </p:spTree>
    <p:extLst>
      <p:ext uri="{BB962C8B-B14F-4D97-AF65-F5344CB8AC3E}">
        <p14:creationId xmlns:p14="http://schemas.microsoft.com/office/powerpoint/2010/main" xmlns="" val="9923350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5 Marcador de contenido"/>
          <p:cNvSpPr txBox="1">
            <a:spLocks/>
          </p:cNvSpPr>
          <p:nvPr/>
        </p:nvSpPr>
        <p:spPr>
          <a:xfrm>
            <a:off x="0" y="1916832"/>
            <a:ext cx="9144000" cy="4896544"/>
          </a:xfrm>
          <a:prstGeom prst="rect">
            <a:avLst/>
          </a:prstGeom>
        </p:spPr>
        <p:txBody>
          <a:bodyPr/>
          <a:lstStyle/>
          <a:p>
            <a:pPr marL="319088" indent="-319088" algn="ctr" eaLnBrk="0" hangingPunct="0">
              <a:spcBef>
                <a:spcPts val="700"/>
              </a:spcBef>
              <a:buClr>
                <a:schemeClr val="accent2"/>
              </a:buClr>
              <a:buSzPct val="60000"/>
              <a:defRPr/>
            </a:pPr>
            <a:r>
              <a:rPr lang="es-CL" sz="2000" dirty="0"/>
              <a:t>La ciudadanía percibe a los movimientos como agentes y movilizadores de los cambios </a:t>
            </a:r>
            <a:r>
              <a:rPr lang="es-CL" sz="2000" dirty="0" smtClean="0"/>
              <a:t>deseados</a:t>
            </a:r>
          </a:p>
          <a:p>
            <a:pPr marL="319088" indent="-319088" eaLnBrk="0" hangingPunct="0">
              <a:spcBef>
                <a:spcPts val="700"/>
              </a:spcBef>
              <a:buClr>
                <a:schemeClr val="accent2"/>
              </a:buClr>
              <a:buSzPct val="60000"/>
              <a:defRPr/>
            </a:pPr>
            <a:endParaRPr lang="es-CL" sz="2000" u="sng" dirty="0" smtClean="0"/>
          </a:p>
          <a:p>
            <a:pPr marL="319088" indent="-319088" eaLnBrk="0" hangingPunct="0">
              <a:spcBef>
                <a:spcPts val="700"/>
              </a:spcBef>
              <a:buClr>
                <a:schemeClr val="accent2"/>
              </a:buClr>
              <a:buSzPct val="60000"/>
              <a:defRPr/>
            </a:pPr>
            <a:endParaRPr lang="es-CL" sz="2000" u="sng" dirty="0" smtClean="0"/>
          </a:p>
          <a:p>
            <a:pPr marL="319088" indent="-319088" eaLnBrk="0" hangingPunct="0">
              <a:spcBef>
                <a:spcPts val="700"/>
              </a:spcBef>
              <a:buClr>
                <a:schemeClr val="accent2"/>
              </a:buClr>
              <a:buSzPct val="60000"/>
              <a:defRPr/>
            </a:pPr>
            <a:endParaRPr lang="es-CL" sz="2000" u="sng" dirty="0"/>
          </a:p>
          <a:p>
            <a:pPr marL="319088" marR="0" lvl="0" indent="-319088" algn="ctr" defTabSz="914400" eaLnBrk="0" latinLnBrk="0" hangingPunct="0">
              <a:lnSpc>
                <a:spcPct val="100000"/>
              </a:lnSpc>
              <a:spcBef>
                <a:spcPts val="700"/>
              </a:spcBef>
              <a:buClr>
                <a:schemeClr val="accent2"/>
              </a:buClr>
              <a:buSzPct val="60000"/>
              <a:buFont typeface="Wingdings" pitchFamily="2" charset="2"/>
              <a:buNone/>
              <a:tabLst/>
              <a:defRPr/>
            </a:pPr>
            <a:r>
              <a:rPr lang="es-CL" sz="2000" dirty="0" smtClean="0"/>
              <a:t>Pero la evaluación ciudadana sobre las manifestaciones es ambivalente </a:t>
            </a:r>
            <a:endParaRPr lang="es-ES" sz="2000" dirty="0" smtClean="0"/>
          </a:p>
          <a:p>
            <a:pPr marL="319088" marR="0" lvl="0" indent="-319088" algn="l" defTabSz="914400" rtl="0" eaLnBrk="0" fontAlgn="base" latinLnBrk="0" hangingPunct="0">
              <a:lnSpc>
                <a:spcPct val="100000"/>
              </a:lnSpc>
              <a:spcBef>
                <a:spcPts val="700"/>
              </a:spcBef>
              <a:spcAft>
                <a:spcPct val="0"/>
              </a:spcAft>
              <a:buClr>
                <a:schemeClr val="accent2"/>
              </a:buClr>
              <a:buSzPct val="60000"/>
              <a:tabLst/>
              <a:defRPr/>
            </a:pPr>
            <a:endParaRPr kumimoji="0" lang="es-CL" sz="2900" b="0" i="0" u="none" strike="noStrike" kern="1200" cap="none" spc="0" normalizeH="0" baseline="0" noProof="0" dirty="0" smtClean="0">
              <a:ln>
                <a:noFill/>
              </a:ln>
              <a:solidFill>
                <a:schemeClr val="tx1"/>
              </a:solidFill>
              <a:effectLst/>
              <a:uLnTx/>
              <a:uFillTx/>
              <a:latin typeface="+mn-lt"/>
              <a:ea typeface="+mn-ea"/>
              <a:cs typeface="+mn-cs"/>
            </a:endParaRPr>
          </a:p>
          <a:p>
            <a:pPr marL="319088" marR="0" lvl="0" indent="-319088"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endParaRPr kumimoji="0" lang="es-CL" sz="2900" b="0" i="0" u="none" strike="noStrike" kern="1200" cap="none" spc="0" normalizeH="0" baseline="0" noProof="0" dirty="0">
              <a:ln>
                <a:noFill/>
              </a:ln>
              <a:solidFill>
                <a:schemeClr val="tx1"/>
              </a:solidFill>
              <a:effectLst/>
              <a:uLnTx/>
              <a:uFillTx/>
              <a:latin typeface="+mn-lt"/>
              <a:ea typeface="+mn-ea"/>
              <a:cs typeface="+mn-cs"/>
            </a:endParaRPr>
          </a:p>
        </p:txBody>
      </p:sp>
      <p:sp>
        <p:nvSpPr>
          <p:cNvPr id="33801" name="1 Título"/>
          <p:cNvSpPr txBox="1">
            <a:spLocks/>
          </p:cNvSpPr>
          <p:nvPr/>
        </p:nvSpPr>
        <p:spPr bwMode="auto">
          <a:xfrm>
            <a:off x="595064" y="422176"/>
            <a:ext cx="8153400" cy="846584"/>
          </a:xfrm>
          <a:prstGeom prst="rect">
            <a:avLst/>
          </a:prstGeom>
          <a:noFill/>
          <a:ln w="9525">
            <a:noFill/>
            <a:miter lim="800000"/>
            <a:headEnd/>
            <a:tailEnd/>
          </a:ln>
        </p:spPr>
        <p:txBody>
          <a:bodyPr/>
          <a:lstStyle/>
          <a:p>
            <a:pPr eaLnBrk="0" hangingPunct="0"/>
            <a:r>
              <a:rPr lang="es-CL" sz="3200" dirty="0" smtClean="0">
                <a:latin typeface="Tw Cen MT" pitchFamily="34" charset="0"/>
                <a:ea typeface="+mj-ea"/>
                <a:cs typeface="+mj-cs"/>
              </a:rPr>
              <a:t>No es sólo la élite la distanciada de la ciudadanía. Lo mismo sucede con los movimientos sociales</a:t>
            </a:r>
            <a:endParaRPr lang="es-CL" sz="3200" dirty="0">
              <a:latin typeface="Tw Cen MT" pitchFamily="34" charset="0"/>
              <a:ea typeface="+mj-ea"/>
              <a:cs typeface="+mj-cs"/>
            </a:endParaRPr>
          </a:p>
        </p:txBody>
      </p:sp>
      <p:sp>
        <p:nvSpPr>
          <p:cNvPr id="5" name="4 CuadroTexto"/>
          <p:cNvSpPr txBox="1"/>
          <p:nvPr/>
        </p:nvSpPr>
        <p:spPr>
          <a:xfrm>
            <a:off x="234788" y="6523617"/>
            <a:ext cx="1346972" cy="276999"/>
          </a:xfrm>
          <a:prstGeom prst="rect">
            <a:avLst/>
          </a:prstGeom>
          <a:noFill/>
        </p:spPr>
        <p:txBody>
          <a:bodyPr wrap="none" rtlCol="0">
            <a:spAutoFit/>
          </a:bodyPr>
          <a:lstStyle/>
          <a:p>
            <a:r>
              <a:rPr lang="es-CL" sz="1200" dirty="0" smtClean="0"/>
              <a:t>Fuente: IDH 2013. </a:t>
            </a:r>
            <a:endParaRPr lang="es-CL" sz="1200" dirty="0"/>
          </a:p>
        </p:txBody>
      </p:sp>
      <p:sp>
        <p:nvSpPr>
          <p:cNvPr id="7" name="6 Marcador de número de diapositiva"/>
          <p:cNvSpPr>
            <a:spLocks noGrp="1"/>
          </p:cNvSpPr>
          <p:nvPr>
            <p:ph type="sldNum" sz="quarter" idx="12"/>
          </p:nvPr>
        </p:nvSpPr>
        <p:spPr/>
        <p:txBody>
          <a:bodyPr>
            <a:normAutofit/>
          </a:bodyPr>
          <a:lstStyle/>
          <a:p>
            <a:pPr>
              <a:defRPr/>
            </a:pPr>
            <a:fld id="{AD1AE694-A1AF-4531-AE0C-8B5B8D1B2102}" type="slidenum">
              <a:rPr lang="es-ES" smtClean="0"/>
              <a:pPr>
                <a:defRPr/>
              </a:pPr>
              <a:t>33</a:t>
            </a:fld>
            <a:endParaRPr lang="es-ES"/>
          </a:p>
        </p:txBody>
      </p:sp>
      <p:sp>
        <p:nvSpPr>
          <p:cNvPr id="8" name="5 CuadroTexto"/>
          <p:cNvSpPr txBox="1"/>
          <p:nvPr/>
        </p:nvSpPr>
        <p:spPr>
          <a:xfrm>
            <a:off x="1043608" y="4345359"/>
            <a:ext cx="6984776" cy="307777"/>
          </a:xfrm>
          <a:prstGeom prst="rect">
            <a:avLst/>
          </a:prstGeom>
          <a:noFill/>
        </p:spPr>
        <p:txBody>
          <a:bodyPr wrap="square" rtlCol="0">
            <a:spAutoFit/>
          </a:bodyPr>
          <a:lstStyle/>
          <a:p>
            <a:pPr algn="ctr"/>
            <a:r>
              <a:rPr lang="es-ES" sz="1400" b="1" dirty="0" smtClean="0">
                <a:latin typeface="Arial" panose="020B0604020202020204" pitchFamily="34" charset="0"/>
                <a:cs typeface="Arial" panose="020B0604020202020204" pitchFamily="34" charset="0"/>
              </a:rPr>
              <a:t>Opinión sobre manifestaciones públicas (marchas, paros, tomas)</a:t>
            </a:r>
            <a:endParaRPr lang="es-CL" sz="1400" b="1" dirty="0" smtClean="0">
              <a:latin typeface="Arial" panose="020B0604020202020204" pitchFamily="34" charset="0"/>
              <a:cs typeface="Arial" panose="020B0604020202020204" pitchFamily="34" charset="0"/>
            </a:endParaRPr>
          </a:p>
        </p:txBody>
      </p:sp>
      <p:graphicFrame>
        <p:nvGraphicFramePr>
          <p:cNvPr id="9" name="6 Tabla"/>
          <p:cNvGraphicFramePr>
            <a:graphicFrameLocks noGrp="1"/>
          </p:cNvGraphicFramePr>
          <p:nvPr>
            <p:extLst>
              <p:ext uri="{D42A27DB-BD31-4B8C-83A1-F6EECF244321}">
                <p14:modId xmlns:p14="http://schemas.microsoft.com/office/powerpoint/2010/main" xmlns="" val="3554846828"/>
              </p:ext>
            </p:extLst>
          </p:nvPr>
        </p:nvGraphicFramePr>
        <p:xfrm>
          <a:off x="2339752" y="4725144"/>
          <a:ext cx="4340225" cy="1631205"/>
        </p:xfrm>
        <a:graphic>
          <a:graphicData uri="http://schemas.openxmlformats.org/drawingml/2006/table">
            <a:tbl>
              <a:tblPr/>
              <a:tblGrid>
                <a:gridCol w="3672408"/>
                <a:gridCol w="667817"/>
              </a:tblGrid>
              <a:tr h="543735">
                <a:tc>
                  <a:txBody>
                    <a:bodyPr/>
                    <a:lstStyle/>
                    <a:p>
                      <a:pPr marL="0" indent="0" algn="just">
                        <a:lnSpc>
                          <a:spcPct val="150000"/>
                        </a:lnSpc>
                        <a:spcAft>
                          <a:spcPts val="0"/>
                        </a:spcAft>
                      </a:pPr>
                      <a:r>
                        <a:rPr lang="es-ES" sz="1400" dirty="0">
                          <a:solidFill>
                            <a:srgbClr val="000000"/>
                          </a:solidFill>
                          <a:latin typeface="Arial"/>
                          <a:ea typeface="Times New Roman"/>
                          <a:cs typeface="Times New Roman"/>
                        </a:rPr>
                        <a:t>Ha sido más bien positivo para el país</a:t>
                      </a:r>
                      <a:endParaRPr lang="es-CL" sz="1400" dirty="0">
                        <a:latin typeface="Georgia"/>
                        <a:ea typeface="Times New Roman"/>
                        <a:cs typeface="Times New Roman"/>
                      </a:endParaRPr>
                    </a:p>
                  </a:txBody>
                  <a:tcPr marL="45085" marR="45085"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just">
                        <a:lnSpc>
                          <a:spcPct val="150000"/>
                        </a:lnSpc>
                        <a:spcAft>
                          <a:spcPts val="0"/>
                        </a:spcAft>
                      </a:pPr>
                      <a:r>
                        <a:rPr lang="es-ES" sz="1400" dirty="0" smtClean="0">
                          <a:solidFill>
                            <a:srgbClr val="000000"/>
                          </a:solidFill>
                          <a:latin typeface="Arial"/>
                          <a:ea typeface="Times New Roman"/>
                          <a:cs typeface="Times New Roman"/>
                        </a:rPr>
                        <a:t>33</a:t>
                      </a:r>
                      <a:endParaRPr lang="es-CL" sz="1400" dirty="0">
                        <a:latin typeface="Georgia"/>
                        <a:ea typeface="Times New Roman"/>
                        <a:cs typeface="Times New Roman"/>
                      </a:endParaRPr>
                    </a:p>
                  </a:txBody>
                  <a:tcPr marL="45085" marR="45085"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3735">
                <a:tc>
                  <a:txBody>
                    <a:bodyPr/>
                    <a:lstStyle/>
                    <a:p>
                      <a:pPr marL="0" indent="0" algn="just">
                        <a:lnSpc>
                          <a:spcPct val="150000"/>
                        </a:lnSpc>
                        <a:spcAft>
                          <a:spcPts val="0"/>
                        </a:spcAft>
                      </a:pPr>
                      <a:r>
                        <a:rPr lang="es-ES" sz="1400" dirty="0">
                          <a:solidFill>
                            <a:srgbClr val="000000"/>
                          </a:solidFill>
                          <a:latin typeface="Arial"/>
                          <a:ea typeface="Times New Roman"/>
                          <a:cs typeface="Times New Roman"/>
                        </a:rPr>
                        <a:t>Ha sido más bien negativo para el país</a:t>
                      </a:r>
                      <a:endParaRPr lang="es-CL" sz="1400" dirty="0">
                        <a:latin typeface="Georgia"/>
                        <a:ea typeface="Times New Roman"/>
                        <a:cs typeface="Times New Roman"/>
                      </a:endParaRPr>
                    </a:p>
                  </a:txBody>
                  <a:tcPr marL="45085" marR="45085"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just">
                        <a:lnSpc>
                          <a:spcPct val="150000"/>
                        </a:lnSpc>
                        <a:spcAft>
                          <a:spcPts val="0"/>
                        </a:spcAft>
                      </a:pPr>
                      <a:r>
                        <a:rPr lang="es-ES" sz="1400" dirty="0" smtClean="0">
                          <a:solidFill>
                            <a:srgbClr val="000000"/>
                          </a:solidFill>
                          <a:latin typeface="Arial"/>
                          <a:ea typeface="Times New Roman"/>
                          <a:cs typeface="Times New Roman"/>
                        </a:rPr>
                        <a:t>36</a:t>
                      </a:r>
                      <a:endParaRPr lang="es-CL" sz="1400" dirty="0">
                        <a:latin typeface="Georgia"/>
                        <a:ea typeface="Times New Roman"/>
                        <a:cs typeface="Times New Roman"/>
                      </a:endParaRPr>
                    </a:p>
                  </a:txBody>
                  <a:tcPr marL="45085" marR="45085"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3735">
                <a:tc>
                  <a:txBody>
                    <a:bodyPr/>
                    <a:lstStyle/>
                    <a:p>
                      <a:pPr marL="0" indent="0" algn="just">
                        <a:lnSpc>
                          <a:spcPct val="150000"/>
                        </a:lnSpc>
                        <a:spcAft>
                          <a:spcPts val="0"/>
                        </a:spcAft>
                      </a:pPr>
                      <a:r>
                        <a:rPr lang="es-ES" sz="1400" dirty="0">
                          <a:solidFill>
                            <a:srgbClr val="000000"/>
                          </a:solidFill>
                          <a:latin typeface="Arial"/>
                          <a:ea typeface="Times New Roman"/>
                          <a:cs typeface="Times New Roman"/>
                        </a:rPr>
                        <a:t>No ha sido ni positivo ni negativo para el país</a:t>
                      </a:r>
                      <a:endParaRPr lang="es-CL" sz="1400" dirty="0">
                        <a:latin typeface="Georgia"/>
                        <a:ea typeface="Times New Roman"/>
                        <a:cs typeface="Times New Roman"/>
                      </a:endParaRPr>
                    </a:p>
                  </a:txBody>
                  <a:tcPr marL="45085" marR="45085"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just">
                        <a:lnSpc>
                          <a:spcPct val="150000"/>
                        </a:lnSpc>
                        <a:spcAft>
                          <a:spcPts val="0"/>
                        </a:spcAft>
                      </a:pPr>
                      <a:r>
                        <a:rPr lang="es-ES" sz="1400" dirty="0" smtClean="0">
                          <a:solidFill>
                            <a:srgbClr val="000000"/>
                          </a:solidFill>
                          <a:latin typeface="Arial"/>
                          <a:ea typeface="Times New Roman"/>
                          <a:cs typeface="Times New Roman"/>
                        </a:rPr>
                        <a:t>28</a:t>
                      </a:r>
                      <a:endParaRPr lang="es-CL" sz="1400" dirty="0">
                        <a:latin typeface="Georgia"/>
                        <a:ea typeface="Times New Roman"/>
                        <a:cs typeface="Times New Roman"/>
                      </a:endParaRPr>
                    </a:p>
                  </a:txBody>
                  <a:tcPr marL="45085" marR="45085"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7 Rectángulo"/>
          <p:cNvSpPr/>
          <p:nvPr/>
        </p:nvSpPr>
        <p:spPr>
          <a:xfrm>
            <a:off x="395536" y="2636912"/>
            <a:ext cx="8352928" cy="1077218"/>
          </a:xfrm>
          <a:prstGeom prst="rect">
            <a:avLst/>
          </a:prstGeom>
          <a:ln w="12700">
            <a:solidFill>
              <a:schemeClr val="accent2"/>
            </a:solidFill>
          </a:ln>
        </p:spPr>
        <p:txBody>
          <a:bodyPr wrap="square">
            <a:spAutoFit/>
          </a:bodyPr>
          <a:lstStyle/>
          <a:p>
            <a:pPr algn="ctr"/>
            <a:r>
              <a:rPr lang="es-ES" sz="1600" i="1" dirty="0" smtClean="0"/>
              <a:t>“Por fin se empieza a hablar de temas que realmente son relevantes. Y si no hubiese sido por todas las presiones que se llevaron por estudiantes, por marchas por salud, que se yo, si no hubiese sido por esa presión constante de la ciudadanía no creo que hubiésemos alcanzado a lo que hoy estamos”  (Joven NSE medio)</a:t>
            </a:r>
            <a:endParaRPr lang="es-CL" sz="1600" i="1" dirty="0"/>
          </a:p>
        </p:txBody>
      </p:sp>
      <p:pic>
        <p:nvPicPr>
          <p:cNvPr id="12" name="Picture 4" descr="http://intra.pnud.cl/files/plantillas-logos/PNUD_Logo-azul-tagline-negro.jpg"/>
          <p:cNvPicPr>
            <a:picLocks noChangeAspect="1" noChangeArrowheads="1"/>
          </p:cNvPicPr>
          <p:nvPr/>
        </p:nvPicPr>
        <p:blipFill>
          <a:blip r:embed="rId3" cstate="print"/>
          <a:srcRect/>
          <a:stretch>
            <a:fillRect/>
          </a:stretch>
        </p:blipFill>
        <p:spPr bwMode="auto">
          <a:xfrm>
            <a:off x="8601198" y="5949280"/>
            <a:ext cx="302593" cy="688603"/>
          </a:xfrm>
          <a:prstGeom prst="rect">
            <a:avLst/>
          </a:prstGeom>
          <a:noFill/>
          <a:ln w="9525">
            <a:noFill/>
            <a:miter lim="800000"/>
            <a:headEnd/>
            <a:tailEnd/>
          </a:ln>
        </p:spPr>
      </p:pic>
    </p:spTree>
    <p:extLst>
      <p:ext uri="{BB962C8B-B14F-4D97-AF65-F5344CB8AC3E}">
        <p14:creationId xmlns:p14="http://schemas.microsoft.com/office/powerpoint/2010/main" xmlns="" val="29683596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1" name="1 Título"/>
          <p:cNvSpPr txBox="1">
            <a:spLocks/>
          </p:cNvSpPr>
          <p:nvPr/>
        </p:nvSpPr>
        <p:spPr bwMode="auto">
          <a:xfrm>
            <a:off x="533400" y="1844824"/>
            <a:ext cx="8153400" cy="2718792"/>
          </a:xfrm>
          <a:prstGeom prst="rect">
            <a:avLst/>
          </a:prstGeom>
          <a:noFill/>
          <a:ln w="9525">
            <a:noFill/>
            <a:miter lim="800000"/>
            <a:headEnd/>
            <a:tailEnd/>
          </a:ln>
        </p:spPr>
        <p:txBody>
          <a:bodyPr/>
          <a:lstStyle/>
          <a:p>
            <a:pPr eaLnBrk="0" hangingPunct="0"/>
            <a:r>
              <a:rPr lang="es-CL" sz="3200" dirty="0" smtClean="0">
                <a:latin typeface="Tw Cen MT" pitchFamily="34" charset="0"/>
                <a:ea typeface="+mj-ea"/>
                <a:cs typeface="+mj-cs"/>
              </a:rPr>
              <a:t>Las consecuencias:</a:t>
            </a:r>
          </a:p>
          <a:p>
            <a:pPr eaLnBrk="0" hangingPunct="0"/>
            <a:endParaRPr lang="es-CL" sz="3200" dirty="0">
              <a:latin typeface="Tw Cen MT" pitchFamily="34" charset="0"/>
              <a:ea typeface="+mj-ea"/>
              <a:cs typeface="+mj-cs"/>
            </a:endParaRPr>
          </a:p>
          <a:p>
            <a:pPr algn="ctr" eaLnBrk="0" hangingPunct="0"/>
            <a:r>
              <a:rPr lang="es-CL" sz="3200" dirty="0" smtClean="0">
                <a:latin typeface="Tw Cen MT" pitchFamily="34" charset="0"/>
                <a:ea typeface="+mj-ea"/>
                <a:cs typeface="+mj-cs"/>
              </a:rPr>
              <a:t>La dificultad de la elite para comprender la sociedad</a:t>
            </a:r>
            <a:endParaRPr lang="es-CL" sz="3200" dirty="0">
              <a:latin typeface="Tw Cen MT" pitchFamily="34" charset="0"/>
              <a:ea typeface="+mj-ea"/>
              <a:cs typeface="+mj-cs"/>
            </a:endParaRPr>
          </a:p>
        </p:txBody>
      </p:sp>
      <p:sp>
        <p:nvSpPr>
          <p:cNvPr id="7" name="6 Marcador de número de diapositiva"/>
          <p:cNvSpPr>
            <a:spLocks noGrp="1"/>
          </p:cNvSpPr>
          <p:nvPr>
            <p:ph type="sldNum" sz="quarter" idx="12"/>
          </p:nvPr>
        </p:nvSpPr>
        <p:spPr/>
        <p:txBody>
          <a:bodyPr>
            <a:normAutofit/>
          </a:bodyPr>
          <a:lstStyle/>
          <a:p>
            <a:pPr>
              <a:defRPr/>
            </a:pPr>
            <a:fld id="{AD1AE694-A1AF-4531-AE0C-8B5B8D1B2102}" type="slidenum">
              <a:rPr lang="es-ES" smtClean="0"/>
              <a:pPr>
                <a:defRPr/>
              </a:pPr>
              <a:t>34</a:t>
            </a:fld>
            <a:endParaRPr lang="es-ES"/>
          </a:p>
        </p:txBody>
      </p:sp>
      <p:pic>
        <p:nvPicPr>
          <p:cNvPr id="11" name="Picture 4" descr="http://intra.pnud.cl/files/plantillas-logos/PNUD_Logo-azul-tagline-negro.jpg"/>
          <p:cNvPicPr>
            <a:picLocks noChangeAspect="1" noChangeArrowheads="1"/>
          </p:cNvPicPr>
          <p:nvPr/>
        </p:nvPicPr>
        <p:blipFill>
          <a:blip r:embed="rId3" cstate="print"/>
          <a:srcRect/>
          <a:stretch>
            <a:fillRect/>
          </a:stretch>
        </p:blipFill>
        <p:spPr bwMode="auto">
          <a:xfrm>
            <a:off x="8601198" y="5949280"/>
            <a:ext cx="302593" cy="688603"/>
          </a:xfrm>
          <a:prstGeom prst="rect">
            <a:avLst/>
          </a:prstGeom>
          <a:noFill/>
          <a:ln w="9525">
            <a:noFill/>
            <a:miter lim="800000"/>
            <a:headEnd/>
            <a:tailEnd/>
          </a:ln>
        </p:spPr>
      </p:pic>
    </p:spTree>
    <p:extLst>
      <p:ext uri="{BB962C8B-B14F-4D97-AF65-F5344CB8AC3E}">
        <p14:creationId xmlns:p14="http://schemas.microsoft.com/office/powerpoint/2010/main" xmlns="" val="15639907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1" name="1 Título"/>
          <p:cNvSpPr txBox="1">
            <a:spLocks/>
          </p:cNvSpPr>
          <p:nvPr/>
        </p:nvSpPr>
        <p:spPr bwMode="auto">
          <a:xfrm>
            <a:off x="595064" y="422176"/>
            <a:ext cx="8153400" cy="990600"/>
          </a:xfrm>
          <a:prstGeom prst="rect">
            <a:avLst/>
          </a:prstGeom>
          <a:noFill/>
          <a:ln w="9525">
            <a:noFill/>
            <a:miter lim="800000"/>
            <a:headEnd/>
            <a:tailEnd/>
          </a:ln>
        </p:spPr>
        <p:txBody>
          <a:bodyPr/>
          <a:lstStyle/>
          <a:p>
            <a:pPr eaLnBrk="0" hangingPunct="0"/>
            <a:r>
              <a:rPr lang="es-CL" sz="3200" dirty="0" smtClean="0">
                <a:latin typeface="Tw Cen MT" pitchFamily="34" charset="0"/>
                <a:ea typeface="+mj-ea"/>
                <a:cs typeface="+mj-cs"/>
              </a:rPr>
              <a:t>La dificultad para comprender la sociedad: Ejemplo 1</a:t>
            </a:r>
            <a:endParaRPr lang="es-CL" sz="3200" dirty="0">
              <a:latin typeface="Tw Cen MT" pitchFamily="34" charset="0"/>
              <a:ea typeface="+mj-ea"/>
              <a:cs typeface="+mj-cs"/>
            </a:endParaRPr>
          </a:p>
        </p:txBody>
      </p:sp>
      <p:sp>
        <p:nvSpPr>
          <p:cNvPr id="6" name="13 Rectángulo"/>
          <p:cNvSpPr/>
          <p:nvPr/>
        </p:nvSpPr>
        <p:spPr>
          <a:xfrm>
            <a:off x="1115616" y="1700808"/>
            <a:ext cx="7344816" cy="1200329"/>
          </a:xfrm>
          <a:prstGeom prst="rect">
            <a:avLst/>
          </a:prstGeom>
        </p:spPr>
        <p:txBody>
          <a:bodyPr wrap="square">
            <a:spAutoFit/>
          </a:bodyPr>
          <a:lstStyle/>
          <a:p>
            <a:pPr algn="ctr"/>
            <a:r>
              <a:rPr lang="es-ES" sz="2000" b="1" dirty="0" smtClean="0"/>
              <a:t>La mirada sobre la desigualdad.</a:t>
            </a:r>
          </a:p>
          <a:p>
            <a:pPr algn="ctr"/>
            <a:endParaRPr lang="es-CL" dirty="0" smtClean="0"/>
          </a:p>
          <a:p>
            <a:pPr algn="ctr"/>
            <a:r>
              <a:rPr lang="es-CL" sz="1700" dirty="0" smtClean="0"/>
              <a:t>La desigualdad molesta y les importa a las personas. Pero la desigualdad importante para la ciudadanía es la del trato y respeto, más que la económica</a:t>
            </a:r>
          </a:p>
        </p:txBody>
      </p:sp>
      <p:sp>
        <p:nvSpPr>
          <p:cNvPr id="7" name="6 Marcador de número de diapositiva"/>
          <p:cNvSpPr>
            <a:spLocks noGrp="1"/>
          </p:cNvSpPr>
          <p:nvPr>
            <p:ph type="sldNum" sz="quarter" idx="12"/>
          </p:nvPr>
        </p:nvSpPr>
        <p:spPr/>
        <p:txBody>
          <a:bodyPr>
            <a:normAutofit/>
          </a:bodyPr>
          <a:lstStyle/>
          <a:p>
            <a:pPr>
              <a:defRPr/>
            </a:pPr>
            <a:fld id="{AD1AE694-A1AF-4531-AE0C-8B5B8D1B2102}" type="slidenum">
              <a:rPr lang="es-ES" smtClean="0"/>
              <a:pPr>
                <a:defRPr/>
              </a:pPr>
              <a:t>35</a:t>
            </a:fld>
            <a:endParaRPr lang="es-ES"/>
          </a:p>
        </p:txBody>
      </p:sp>
      <p:sp>
        <p:nvSpPr>
          <p:cNvPr id="8" name="6 CuadroTexto"/>
          <p:cNvSpPr txBox="1"/>
          <p:nvPr/>
        </p:nvSpPr>
        <p:spPr>
          <a:xfrm>
            <a:off x="612293" y="2901137"/>
            <a:ext cx="7920880" cy="584775"/>
          </a:xfrm>
          <a:prstGeom prst="rect">
            <a:avLst/>
          </a:prstGeom>
          <a:noFill/>
        </p:spPr>
        <p:txBody>
          <a:bodyPr wrap="square" rtlCol="0">
            <a:spAutoFit/>
          </a:bodyPr>
          <a:lstStyle/>
          <a:p>
            <a:pPr algn="ctr"/>
            <a:r>
              <a:rPr lang="es-CL" sz="1600" dirty="0" smtClean="0"/>
              <a:t>¿Cuánto le molestan a usted cada uno de estos tipos de desigualdad?</a:t>
            </a:r>
          </a:p>
          <a:p>
            <a:pPr algn="ctr"/>
            <a:r>
              <a:rPr lang="es-CL" sz="1600" dirty="0" smtClean="0"/>
              <a:t>1= No me molesta para nada, 10= Me molesta mucho (IDH 2013)</a:t>
            </a:r>
            <a:endParaRPr lang="es-ES" sz="1000" dirty="0" smtClean="0"/>
          </a:p>
        </p:txBody>
      </p:sp>
      <p:sp>
        <p:nvSpPr>
          <p:cNvPr id="9" name="11 CuadroTexto"/>
          <p:cNvSpPr txBox="1"/>
          <p:nvPr/>
        </p:nvSpPr>
        <p:spPr>
          <a:xfrm>
            <a:off x="927348" y="6167477"/>
            <a:ext cx="7488832" cy="523220"/>
          </a:xfrm>
          <a:prstGeom prst="rect">
            <a:avLst/>
          </a:prstGeom>
          <a:noFill/>
        </p:spPr>
        <p:txBody>
          <a:bodyPr wrap="square" rtlCol="0">
            <a:spAutoFit/>
          </a:bodyPr>
          <a:lstStyle/>
          <a:p>
            <a:pPr algn="ctr"/>
            <a:r>
              <a:rPr lang="es-ES" sz="1600" dirty="0" smtClean="0"/>
              <a:t>“</a:t>
            </a:r>
            <a:r>
              <a:rPr lang="es-ES" sz="1400" dirty="0" smtClean="0"/>
              <a:t>Los</a:t>
            </a:r>
            <a:r>
              <a:rPr lang="es-ES" sz="1600" dirty="0" smtClean="0"/>
              <a:t> ricos no van a la cárcel”</a:t>
            </a:r>
          </a:p>
          <a:p>
            <a:pPr algn="ctr"/>
            <a:r>
              <a:rPr lang="es-ES" sz="1200" i="1" dirty="0" smtClean="0"/>
              <a:t>(NSE bajo)</a:t>
            </a:r>
            <a:endParaRPr lang="es-CL" sz="1200" i="1" dirty="0" smtClean="0"/>
          </a:p>
        </p:txBody>
      </p:sp>
      <p:graphicFrame>
        <p:nvGraphicFramePr>
          <p:cNvPr id="10" name="7 Gráfico"/>
          <p:cNvGraphicFramePr/>
          <p:nvPr>
            <p:extLst>
              <p:ext uri="{D42A27DB-BD31-4B8C-83A1-F6EECF244321}">
                <p14:modId xmlns:p14="http://schemas.microsoft.com/office/powerpoint/2010/main" xmlns="" val="1290489078"/>
              </p:ext>
            </p:extLst>
          </p:nvPr>
        </p:nvGraphicFramePr>
        <p:xfrm>
          <a:off x="733" y="3629943"/>
          <a:ext cx="8856984" cy="2607370"/>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4" descr="http://intra.pnud.cl/files/plantillas-logos/PNUD_Logo-azul-tagline-negro.jpg"/>
          <p:cNvPicPr>
            <a:picLocks noChangeAspect="1" noChangeArrowheads="1"/>
          </p:cNvPicPr>
          <p:nvPr/>
        </p:nvPicPr>
        <p:blipFill>
          <a:blip r:embed="rId4" cstate="print"/>
          <a:srcRect/>
          <a:stretch>
            <a:fillRect/>
          </a:stretch>
        </p:blipFill>
        <p:spPr bwMode="auto">
          <a:xfrm>
            <a:off x="8601198" y="5949280"/>
            <a:ext cx="302593" cy="688603"/>
          </a:xfrm>
          <a:prstGeom prst="rect">
            <a:avLst/>
          </a:prstGeom>
          <a:noFill/>
          <a:ln w="9525">
            <a:noFill/>
            <a:miter lim="800000"/>
            <a:headEnd/>
            <a:tailEnd/>
          </a:ln>
        </p:spPr>
      </p:pic>
    </p:spTree>
    <p:extLst>
      <p:ext uri="{BB962C8B-B14F-4D97-AF65-F5344CB8AC3E}">
        <p14:creationId xmlns:p14="http://schemas.microsoft.com/office/powerpoint/2010/main" xmlns="" val="15989600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1" name="1 Título"/>
          <p:cNvSpPr txBox="1">
            <a:spLocks/>
          </p:cNvSpPr>
          <p:nvPr/>
        </p:nvSpPr>
        <p:spPr bwMode="auto">
          <a:xfrm>
            <a:off x="595064" y="422176"/>
            <a:ext cx="8153400" cy="990600"/>
          </a:xfrm>
          <a:prstGeom prst="rect">
            <a:avLst/>
          </a:prstGeom>
          <a:noFill/>
          <a:ln w="9525">
            <a:noFill/>
            <a:miter lim="800000"/>
            <a:headEnd/>
            <a:tailEnd/>
          </a:ln>
        </p:spPr>
        <p:txBody>
          <a:bodyPr/>
          <a:lstStyle/>
          <a:p>
            <a:pPr eaLnBrk="0" hangingPunct="0"/>
            <a:r>
              <a:rPr lang="es-CL" sz="3200" dirty="0" smtClean="0">
                <a:latin typeface="Tw Cen MT" pitchFamily="34" charset="0"/>
                <a:ea typeface="+mj-ea"/>
                <a:cs typeface="+mj-cs"/>
              </a:rPr>
              <a:t>La dificultad para comprender la sociedad.</a:t>
            </a:r>
          </a:p>
          <a:p>
            <a:pPr eaLnBrk="0" hangingPunct="0"/>
            <a:r>
              <a:rPr lang="es-CL" sz="3200" dirty="0" smtClean="0">
                <a:latin typeface="Tw Cen MT" pitchFamily="34" charset="0"/>
                <a:ea typeface="+mj-ea"/>
                <a:cs typeface="+mj-cs"/>
              </a:rPr>
              <a:t>Ejemplo 2</a:t>
            </a:r>
            <a:endParaRPr lang="es-CL" sz="3200" dirty="0">
              <a:latin typeface="Tw Cen MT" pitchFamily="34" charset="0"/>
              <a:ea typeface="+mj-ea"/>
              <a:cs typeface="+mj-cs"/>
            </a:endParaRPr>
          </a:p>
        </p:txBody>
      </p:sp>
      <p:sp>
        <p:nvSpPr>
          <p:cNvPr id="6" name="13 Rectángulo"/>
          <p:cNvSpPr/>
          <p:nvPr/>
        </p:nvSpPr>
        <p:spPr>
          <a:xfrm>
            <a:off x="1115616" y="1700808"/>
            <a:ext cx="7344816" cy="1461939"/>
          </a:xfrm>
          <a:prstGeom prst="rect">
            <a:avLst/>
          </a:prstGeom>
        </p:spPr>
        <p:txBody>
          <a:bodyPr wrap="square">
            <a:spAutoFit/>
          </a:bodyPr>
          <a:lstStyle/>
          <a:p>
            <a:pPr algn="ctr"/>
            <a:r>
              <a:rPr lang="es-ES" sz="2000" b="1" dirty="0" smtClean="0"/>
              <a:t>Mérito individual versus apoyo del Estado.</a:t>
            </a:r>
          </a:p>
          <a:p>
            <a:pPr algn="ctr"/>
            <a:endParaRPr lang="es-CL" dirty="0" smtClean="0"/>
          </a:p>
          <a:p>
            <a:pPr algn="ctr"/>
            <a:r>
              <a:rPr lang="es-CL" sz="1700" dirty="0" smtClean="0"/>
              <a:t>La idea de mérito y la de apoyo Estatal en el debate público aparecen en contraposición. Pero para las personas no hay tal: lo que desean </a:t>
            </a:r>
            <a:r>
              <a:rPr lang="es-CL" sz="1700" b="1" dirty="0" smtClean="0"/>
              <a:t>es apoyo colectivo para el esfuerzo personal</a:t>
            </a:r>
          </a:p>
        </p:txBody>
      </p:sp>
      <p:sp>
        <p:nvSpPr>
          <p:cNvPr id="7" name="6 Marcador de número de diapositiva"/>
          <p:cNvSpPr>
            <a:spLocks noGrp="1"/>
          </p:cNvSpPr>
          <p:nvPr>
            <p:ph type="sldNum" sz="quarter" idx="12"/>
          </p:nvPr>
        </p:nvSpPr>
        <p:spPr/>
        <p:txBody>
          <a:bodyPr>
            <a:normAutofit/>
          </a:bodyPr>
          <a:lstStyle/>
          <a:p>
            <a:pPr>
              <a:defRPr/>
            </a:pPr>
            <a:fld id="{AD1AE694-A1AF-4531-AE0C-8B5B8D1B2102}" type="slidenum">
              <a:rPr lang="es-ES" smtClean="0"/>
              <a:pPr>
                <a:defRPr/>
              </a:pPr>
              <a:t>36</a:t>
            </a:fld>
            <a:endParaRPr lang="es-ES"/>
          </a:p>
        </p:txBody>
      </p:sp>
      <p:sp>
        <p:nvSpPr>
          <p:cNvPr id="11" name="CuadroTexto 10"/>
          <p:cNvSpPr txBox="1"/>
          <p:nvPr/>
        </p:nvSpPr>
        <p:spPr>
          <a:xfrm>
            <a:off x="2375015" y="3933056"/>
            <a:ext cx="6336704" cy="1184940"/>
          </a:xfrm>
          <a:prstGeom prst="rect">
            <a:avLst/>
          </a:prstGeom>
          <a:noFill/>
          <a:ln w="12700">
            <a:solidFill>
              <a:schemeClr val="accent2"/>
            </a:solidFill>
          </a:ln>
          <a:effectLst/>
        </p:spPr>
        <p:txBody>
          <a:bodyPr wrap="square" rtlCol="0">
            <a:spAutoFit/>
          </a:bodyPr>
          <a:lstStyle/>
          <a:p>
            <a:pPr algn="ctr"/>
            <a:endParaRPr lang="es-ES" dirty="0" smtClean="0"/>
          </a:p>
          <a:p>
            <a:pPr marR="391160" algn="just">
              <a:spcAft>
                <a:spcPts val="600"/>
              </a:spcAft>
            </a:pPr>
            <a:r>
              <a:rPr lang="es-MX" dirty="0" smtClean="0">
                <a:solidFill>
                  <a:srgbClr val="000000"/>
                </a:solidFill>
                <a:ea typeface="Times New Roman" panose="02020603050405020304" pitchFamily="18" charset="0"/>
              </a:rPr>
              <a:t>“Eso es lo malo de este país, que tienes que trabajar demasiado y sacarte mucho la mugre para poder surgir” </a:t>
            </a:r>
          </a:p>
          <a:p>
            <a:pPr marR="391160" algn="ctr">
              <a:spcAft>
                <a:spcPts val="600"/>
              </a:spcAft>
            </a:pPr>
            <a:r>
              <a:rPr lang="es-MX" sz="1200" dirty="0" smtClean="0">
                <a:solidFill>
                  <a:srgbClr val="000000"/>
                </a:solidFill>
                <a:ea typeface="Times New Roman" panose="02020603050405020304" pitchFamily="18" charset="0"/>
              </a:rPr>
              <a:t>(</a:t>
            </a:r>
            <a:r>
              <a:rPr lang="es-MX" sz="1200" dirty="0">
                <a:solidFill>
                  <a:srgbClr val="000000"/>
                </a:solidFill>
                <a:ea typeface="Times New Roman" panose="02020603050405020304" pitchFamily="18" charset="0"/>
              </a:rPr>
              <a:t>Grupo mixto, GSE </a:t>
            </a:r>
            <a:r>
              <a:rPr lang="es-MX" sz="1200" dirty="0" smtClean="0">
                <a:solidFill>
                  <a:srgbClr val="000000"/>
                </a:solidFill>
                <a:ea typeface="Times New Roman" panose="02020603050405020304" pitchFamily="18" charset="0"/>
              </a:rPr>
              <a:t>medio-bajo, adultos, 2015)</a:t>
            </a:r>
            <a:endParaRPr lang="es-CL" sz="1200" dirty="0">
              <a:ea typeface="Times New Roman" panose="02020603050405020304" pitchFamily="18" charset="0"/>
            </a:endParaRPr>
          </a:p>
        </p:txBody>
      </p:sp>
      <p:pic>
        <p:nvPicPr>
          <p:cNvPr id="8" name="Picture 4" descr="http://intra.pnud.cl/files/plantillas-logos/PNUD_Logo-azul-tagline-negro.jpg"/>
          <p:cNvPicPr>
            <a:picLocks noChangeAspect="1" noChangeArrowheads="1"/>
          </p:cNvPicPr>
          <p:nvPr/>
        </p:nvPicPr>
        <p:blipFill>
          <a:blip r:embed="rId3" cstate="print"/>
          <a:srcRect/>
          <a:stretch>
            <a:fillRect/>
          </a:stretch>
        </p:blipFill>
        <p:spPr bwMode="auto">
          <a:xfrm>
            <a:off x="8601198" y="5949280"/>
            <a:ext cx="302593" cy="688603"/>
          </a:xfrm>
          <a:prstGeom prst="rect">
            <a:avLst/>
          </a:prstGeom>
          <a:noFill/>
          <a:ln w="9525">
            <a:noFill/>
            <a:miter lim="800000"/>
            <a:headEnd/>
            <a:tailEnd/>
          </a:ln>
        </p:spPr>
      </p:pic>
    </p:spTree>
    <p:extLst>
      <p:ext uri="{BB962C8B-B14F-4D97-AF65-F5344CB8AC3E}">
        <p14:creationId xmlns:p14="http://schemas.microsoft.com/office/powerpoint/2010/main" xmlns="" val="7039054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33323" y="1700808"/>
            <a:ext cx="8579743" cy="3240360"/>
          </a:xfrm>
        </p:spPr>
        <p:txBody>
          <a:bodyPr>
            <a:noAutofit/>
          </a:bodyPr>
          <a:lstStyle/>
          <a:p>
            <a:pPr>
              <a:buNone/>
            </a:pPr>
            <a:r>
              <a:rPr lang="es-CL" sz="2000" b="1" dirty="0" smtClean="0"/>
              <a:t>Se crítica una sociedad donde el mercado y el dinero sería lo único importante</a:t>
            </a:r>
          </a:p>
          <a:p>
            <a:pPr marL="0" indent="0" algn="ctr">
              <a:buNone/>
            </a:pPr>
            <a:r>
              <a:rPr lang="es-CL" sz="1800" i="1" dirty="0" smtClean="0"/>
              <a:t>- </a:t>
            </a:r>
            <a:r>
              <a:rPr lang="es-CL" sz="1800" i="1" dirty="0"/>
              <a:t>Y ya estamos poniéndonos de acuerdo que esto no puede ser un negocio</a:t>
            </a:r>
            <a:endParaRPr lang="es-CL" sz="1800" dirty="0"/>
          </a:p>
          <a:p>
            <a:pPr marL="0" indent="0" algn="ctr">
              <a:buNone/>
            </a:pPr>
            <a:r>
              <a:rPr lang="es-CL" sz="1800" i="1" dirty="0"/>
              <a:t>- Es tema</a:t>
            </a:r>
            <a:endParaRPr lang="es-CL" sz="1800" dirty="0"/>
          </a:p>
          <a:p>
            <a:pPr algn="ctr">
              <a:buFontTx/>
              <a:buChar char="-"/>
            </a:pPr>
            <a:r>
              <a:rPr lang="es-CL" sz="1800" i="1" dirty="0" smtClean="0"/>
              <a:t>Lo </a:t>
            </a:r>
            <a:r>
              <a:rPr lang="es-CL" sz="1800" i="1" dirty="0"/>
              <a:t>mismo que la </a:t>
            </a:r>
            <a:r>
              <a:rPr lang="es-CL" sz="1800" i="1" dirty="0" smtClean="0"/>
              <a:t>salud</a:t>
            </a:r>
            <a:r>
              <a:rPr lang="es-CL" sz="1800" i="1" dirty="0"/>
              <a:t>, el tema de las clínicas privadas, el tema de las </a:t>
            </a:r>
            <a:r>
              <a:rPr lang="es-CL" sz="1800" i="1" dirty="0" err="1"/>
              <a:t>Isapres</a:t>
            </a:r>
            <a:r>
              <a:rPr lang="es-CL" sz="1800" i="1" dirty="0"/>
              <a:t>, son cosas que están dando </a:t>
            </a:r>
            <a:r>
              <a:rPr lang="es-CL" sz="1800" i="1" dirty="0" smtClean="0"/>
              <a:t>vueltas (NSE Alto)</a:t>
            </a:r>
            <a:endParaRPr lang="es-CL" sz="1800" dirty="0"/>
          </a:p>
          <a:p>
            <a:pPr marL="0" indent="0">
              <a:buNone/>
            </a:pPr>
            <a:r>
              <a:rPr lang="es-CL" sz="1800" dirty="0"/>
              <a:t> </a:t>
            </a:r>
            <a:r>
              <a:rPr lang="es-CL" sz="1800" i="1" dirty="0" smtClean="0"/>
              <a:t>- </a:t>
            </a:r>
            <a:r>
              <a:rPr lang="es-CL" sz="1800" i="1" dirty="0"/>
              <a:t>Acá todo es dinero, en estos momentos Chile es un país mirado por todo el mundo, que aquí es para producir plata</a:t>
            </a:r>
            <a:endParaRPr lang="es-CL" sz="1800" dirty="0"/>
          </a:p>
          <a:p>
            <a:pPr marL="0" indent="0">
              <a:buNone/>
            </a:pPr>
            <a:r>
              <a:rPr lang="es-CL" sz="1800" b="1" dirty="0"/>
              <a:t>(</a:t>
            </a:r>
            <a:r>
              <a:rPr lang="es-CL" sz="1800" dirty="0"/>
              <a:t>Murmullo de aprobación</a:t>
            </a:r>
            <a:r>
              <a:rPr lang="es-CL" sz="1800" b="1" dirty="0"/>
              <a:t>)</a:t>
            </a:r>
          </a:p>
          <a:p>
            <a:pPr marL="0" indent="0">
              <a:buNone/>
            </a:pPr>
            <a:r>
              <a:rPr lang="es-CL" sz="1800" i="1" dirty="0"/>
              <a:t>- Producir dinero, lo que sea el cobre, hay de todo</a:t>
            </a:r>
            <a:endParaRPr lang="es-CL" sz="1800" dirty="0"/>
          </a:p>
          <a:p>
            <a:pPr marL="0" indent="0">
              <a:buNone/>
            </a:pPr>
            <a:r>
              <a:rPr lang="es-CL" sz="1800" i="1" dirty="0"/>
              <a:t>- ¿Y las personas?</a:t>
            </a:r>
            <a:endParaRPr lang="es-CL" sz="1800" dirty="0"/>
          </a:p>
          <a:p>
            <a:pPr>
              <a:buFontTx/>
              <a:buChar char="-"/>
            </a:pPr>
            <a:r>
              <a:rPr lang="es-CL" sz="1800" i="1" dirty="0" smtClean="0"/>
              <a:t>Y </a:t>
            </a:r>
            <a:r>
              <a:rPr lang="es-CL" sz="1800" i="1" dirty="0"/>
              <a:t>las personas somos los esclavos </a:t>
            </a:r>
            <a:r>
              <a:rPr lang="es-CL" sz="1800" i="1" dirty="0" smtClean="0"/>
              <a:t>(NSE Bajo)</a:t>
            </a:r>
          </a:p>
          <a:p>
            <a:pPr>
              <a:buNone/>
            </a:pPr>
            <a:endParaRPr lang="es-CL" sz="1800" b="1" dirty="0" smtClean="0"/>
          </a:p>
          <a:p>
            <a:pPr>
              <a:buNone/>
            </a:pPr>
            <a:r>
              <a:rPr lang="es-CL" sz="1800" b="1" dirty="0" smtClean="0"/>
              <a:t>Pero la crítica no es al mercado en sí mismo, sino a la colonización de aspectos </a:t>
            </a:r>
          </a:p>
          <a:p>
            <a:pPr>
              <a:buNone/>
            </a:pPr>
            <a:r>
              <a:rPr lang="es-CL" sz="1800" b="1" dirty="0" smtClean="0"/>
              <a:t>considerados bienes públicos</a:t>
            </a:r>
            <a:endParaRPr lang="es-CL" sz="1800" b="1" dirty="0"/>
          </a:p>
          <a:p>
            <a:endParaRPr lang="es-CL" sz="1800" dirty="0"/>
          </a:p>
          <a:p>
            <a:endParaRPr lang="es-CL" sz="1800" dirty="0" smtClean="0"/>
          </a:p>
          <a:p>
            <a:pPr>
              <a:buNone/>
            </a:pPr>
            <a:endParaRPr lang="es-CL" sz="1800" dirty="0"/>
          </a:p>
          <a:p>
            <a:endParaRPr lang="es-CL" sz="1800" dirty="0" smtClean="0"/>
          </a:p>
          <a:p>
            <a:endParaRPr lang="es-CL" sz="1800" dirty="0"/>
          </a:p>
          <a:p>
            <a:endParaRPr lang="es-CL" sz="1800" dirty="0"/>
          </a:p>
        </p:txBody>
      </p:sp>
      <p:pic>
        <p:nvPicPr>
          <p:cNvPr id="4" name="Picture 4" descr="http://intra.pnud.cl/files/plantillas-logos/PNUD_Logo-azul-tagline-negro.jpg"/>
          <p:cNvPicPr>
            <a:picLocks noChangeAspect="1" noChangeArrowheads="1"/>
          </p:cNvPicPr>
          <p:nvPr/>
        </p:nvPicPr>
        <p:blipFill>
          <a:blip r:embed="rId3" cstate="print"/>
          <a:srcRect/>
          <a:stretch>
            <a:fillRect/>
          </a:stretch>
        </p:blipFill>
        <p:spPr bwMode="auto">
          <a:xfrm>
            <a:off x="8243888" y="5373688"/>
            <a:ext cx="587375" cy="1336675"/>
          </a:xfrm>
          <a:prstGeom prst="rect">
            <a:avLst/>
          </a:prstGeom>
          <a:noFill/>
          <a:ln w="9525">
            <a:noFill/>
            <a:miter lim="800000"/>
            <a:headEnd/>
            <a:tailEnd/>
          </a:ln>
        </p:spPr>
      </p:pic>
      <p:sp>
        <p:nvSpPr>
          <p:cNvPr id="5" name="1 Título"/>
          <p:cNvSpPr txBox="1">
            <a:spLocks/>
          </p:cNvSpPr>
          <p:nvPr/>
        </p:nvSpPr>
        <p:spPr bwMode="auto">
          <a:xfrm>
            <a:off x="646495" y="404664"/>
            <a:ext cx="8153400" cy="1926704"/>
          </a:xfrm>
          <a:prstGeom prst="rect">
            <a:avLst/>
          </a:prstGeom>
          <a:noFill/>
          <a:ln w="9525">
            <a:noFill/>
            <a:miter lim="800000"/>
            <a:headEnd/>
            <a:tailEnd/>
          </a:ln>
        </p:spPr>
        <p:txBody>
          <a:bodyPr/>
          <a:lstStyle/>
          <a:p>
            <a:pPr eaLnBrk="0" hangingPunct="0"/>
            <a:r>
              <a:rPr lang="es-CL" sz="3200" dirty="0" smtClean="0">
                <a:latin typeface="Tw Cen MT" pitchFamily="34" charset="0"/>
                <a:ea typeface="+mj-ea"/>
                <a:cs typeface="+mj-cs"/>
              </a:rPr>
              <a:t>La dificultad para comprender la sociedad.</a:t>
            </a:r>
          </a:p>
          <a:p>
            <a:pPr eaLnBrk="0" hangingPunct="0"/>
            <a:r>
              <a:rPr lang="es-CL" sz="3200" dirty="0" smtClean="0">
                <a:latin typeface="Tw Cen MT" pitchFamily="34" charset="0"/>
                <a:ea typeface="+mj-ea"/>
                <a:cs typeface="+mj-cs"/>
              </a:rPr>
              <a:t>Ejemplo 3</a:t>
            </a:r>
            <a:endParaRPr lang="es-CL" sz="3200" dirty="0">
              <a:latin typeface="Tw Cen MT" pitchFamily="34" charset="0"/>
              <a:ea typeface="+mj-ea"/>
              <a:cs typeface="+mj-cs"/>
            </a:endParaRPr>
          </a:p>
        </p:txBody>
      </p:sp>
    </p:spTree>
    <p:extLst>
      <p:ext uri="{BB962C8B-B14F-4D97-AF65-F5344CB8AC3E}">
        <p14:creationId xmlns:p14="http://schemas.microsoft.com/office/powerpoint/2010/main" xmlns="" val="3479738807"/>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L" sz="3700" dirty="0" smtClean="0"/>
              <a:t>E. Hacia la pregunta por el futuro</a:t>
            </a:r>
            <a:endParaRPr lang="es-CL" sz="3700" dirty="0"/>
          </a:p>
        </p:txBody>
      </p:sp>
      <p:sp>
        <p:nvSpPr>
          <p:cNvPr id="4" name="1 Marcador de texto"/>
          <p:cNvSpPr>
            <a:spLocks noGrp="1"/>
          </p:cNvSpPr>
          <p:nvPr>
            <p:ph type="body" idx="1"/>
          </p:nvPr>
        </p:nvSpPr>
        <p:spPr>
          <a:xfrm>
            <a:off x="1368145" y="3284984"/>
            <a:ext cx="7123113" cy="1673225"/>
          </a:xfrm>
        </p:spPr>
        <p:txBody>
          <a:bodyPr/>
          <a:lstStyle/>
          <a:p>
            <a:r>
              <a:rPr lang="es-CL" b="1" dirty="0" smtClean="0"/>
              <a:t>La politización es una pregunta por el país que se quiere, y entonces por el futuro.</a:t>
            </a:r>
            <a:endParaRPr lang="es-CL" b="1"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pPr algn="l" fontAlgn="base">
              <a:spcAft>
                <a:spcPct val="0"/>
              </a:spcAft>
            </a:pPr>
            <a:r>
              <a:rPr lang="es-CL" sz="3200" dirty="0" smtClean="0">
                <a:latin typeface="Tw Cen MT" pitchFamily="34" charset="0"/>
              </a:rPr>
              <a:t>Desde un país en el cual la dirección del futuro no era clara</a:t>
            </a:r>
            <a:endParaRPr lang="es-CL" sz="3200" dirty="0">
              <a:latin typeface="Tw Cen MT" pitchFamily="34" charset="0"/>
            </a:endParaRPr>
          </a:p>
        </p:txBody>
      </p:sp>
      <p:sp>
        <p:nvSpPr>
          <p:cNvPr id="3" name="2 Marcador de contenido"/>
          <p:cNvSpPr>
            <a:spLocks noGrp="1"/>
          </p:cNvSpPr>
          <p:nvPr>
            <p:ph idx="1"/>
          </p:nvPr>
        </p:nvSpPr>
        <p:spPr/>
        <p:txBody>
          <a:bodyPr>
            <a:normAutofit/>
          </a:bodyPr>
          <a:lstStyle/>
          <a:p>
            <a:pPr marL="0" indent="0">
              <a:buNone/>
            </a:pPr>
            <a:r>
              <a:rPr lang="es-CL" sz="2400" dirty="0" smtClean="0"/>
              <a:t>Pocos pueden vislumbrar un horizonte hacia el cual se dirijan los cambios</a:t>
            </a:r>
            <a:endParaRPr lang="es-CL" sz="2400" dirty="0"/>
          </a:p>
        </p:txBody>
      </p:sp>
      <p:pic>
        <p:nvPicPr>
          <p:cNvPr id="6" name="Picture 4" descr="http://intra.pnud.cl/files/plantillas-logos/PNUD_Logo-azul-tagline-negro.jpg"/>
          <p:cNvPicPr>
            <a:picLocks noChangeAspect="1" noChangeArrowheads="1"/>
          </p:cNvPicPr>
          <p:nvPr/>
        </p:nvPicPr>
        <p:blipFill>
          <a:blip r:embed="rId3" cstate="print"/>
          <a:srcRect/>
          <a:stretch>
            <a:fillRect/>
          </a:stretch>
        </p:blipFill>
        <p:spPr bwMode="auto">
          <a:xfrm>
            <a:off x="8601198" y="5949280"/>
            <a:ext cx="302593" cy="688603"/>
          </a:xfrm>
          <a:prstGeom prst="rect">
            <a:avLst/>
          </a:prstGeom>
          <a:noFill/>
          <a:ln w="9525">
            <a:noFill/>
            <a:miter lim="800000"/>
            <a:headEnd/>
            <a:tailEnd/>
          </a:ln>
        </p:spPr>
      </p:pic>
      <p:graphicFrame>
        <p:nvGraphicFramePr>
          <p:cNvPr id="7" name="5 Tabla"/>
          <p:cNvGraphicFramePr>
            <a:graphicFrameLocks noGrp="1"/>
          </p:cNvGraphicFramePr>
          <p:nvPr>
            <p:extLst>
              <p:ext uri="{D42A27DB-BD31-4B8C-83A1-F6EECF244321}">
                <p14:modId xmlns:p14="http://schemas.microsoft.com/office/powerpoint/2010/main" xmlns="" val="1840444128"/>
              </p:ext>
            </p:extLst>
          </p:nvPr>
        </p:nvGraphicFramePr>
        <p:xfrm>
          <a:off x="683568" y="2912675"/>
          <a:ext cx="7428723" cy="1901012"/>
        </p:xfrm>
        <a:graphic>
          <a:graphicData uri="http://schemas.openxmlformats.org/drawingml/2006/table">
            <a:tbl>
              <a:tblPr/>
              <a:tblGrid>
                <a:gridCol w="6348603"/>
                <a:gridCol w="1080120"/>
              </a:tblGrid>
              <a:tr h="374442">
                <a:tc>
                  <a:txBody>
                    <a:bodyPr/>
                    <a:lstStyle/>
                    <a:p>
                      <a:pPr>
                        <a:lnSpc>
                          <a:spcPct val="107000"/>
                        </a:lnSpc>
                        <a:spcAft>
                          <a:spcPts val="0"/>
                        </a:spcAft>
                      </a:pPr>
                      <a:r>
                        <a:rPr lang="es-CL" sz="1500" b="1" dirty="0">
                          <a:solidFill>
                            <a:schemeClr val="tx1"/>
                          </a:solidFill>
                          <a:effectLst/>
                          <a:latin typeface="Calibri" panose="020F0502020204030204" pitchFamily="34" charset="0"/>
                          <a:ea typeface="Times New Roman" panose="02020603050405020304" pitchFamily="18" charset="0"/>
                        </a:rPr>
                        <a:t>Si </a:t>
                      </a:r>
                      <a:r>
                        <a:rPr lang="es-CL" sz="1500" b="1" dirty="0" err="1">
                          <a:solidFill>
                            <a:schemeClr val="tx1"/>
                          </a:solidFill>
                          <a:effectLst/>
                          <a:latin typeface="Calibri" panose="020F0502020204030204" pitchFamily="34" charset="0"/>
                          <a:ea typeface="Times New Roman" panose="02020603050405020304" pitchFamily="18" charset="0"/>
                        </a:rPr>
                        <a:t>ud</a:t>
                      </a:r>
                      <a:r>
                        <a:rPr lang="es-CL" sz="1500" b="1" dirty="0">
                          <a:solidFill>
                            <a:schemeClr val="tx1"/>
                          </a:solidFill>
                          <a:effectLst/>
                          <a:latin typeface="Calibri" panose="020F0502020204030204" pitchFamily="34" charset="0"/>
                          <a:ea typeface="Times New Roman" panose="02020603050405020304" pitchFamily="18" charset="0"/>
                        </a:rPr>
                        <a:t>, mira todos estos cambios en el país, </a:t>
                      </a:r>
                      <a:r>
                        <a:rPr lang="es-CL" sz="1500" b="1" dirty="0" err="1">
                          <a:solidFill>
                            <a:schemeClr val="tx1"/>
                          </a:solidFill>
                          <a:effectLst/>
                          <a:latin typeface="Calibri" panose="020F0502020204030204" pitchFamily="34" charset="0"/>
                          <a:ea typeface="Times New Roman" panose="02020603050405020304" pitchFamily="18" charset="0"/>
                        </a:rPr>
                        <a:t>ud.</a:t>
                      </a:r>
                      <a:r>
                        <a:rPr lang="es-CL" sz="1500" b="1" dirty="0">
                          <a:solidFill>
                            <a:schemeClr val="tx1"/>
                          </a:solidFill>
                          <a:effectLst/>
                          <a:latin typeface="Calibri" panose="020F0502020204030204" pitchFamily="34" charset="0"/>
                          <a:ea typeface="Times New Roman" panose="02020603050405020304" pitchFamily="18" charset="0"/>
                        </a:rPr>
                        <a:t> diría que estos cambios</a:t>
                      </a:r>
                      <a:endParaRPr lang="es-CL" sz="15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7000"/>
                        </a:lnSpc>
                        <a:spcAft>
                          <a:spcPts val="0"/>
                        </a:spcAft>
                      </a:pPr>
                      <a:r>
                        <a:rPr lang="es-CL" sz="1500" b="1" dirty="0">
                          <a:solidFill>
                            <a:schemeClr val="tx1"/>
                          </a:solidFill>
                          <a:effectLst/>
                          <a:latin typeface="Calibri" panose="020F0502020204030204" pitchFamily="34" charset="0"/>
                          <a:ea typeface="Times New Roman" panose="02020603050405020304" pitchFamily="18" charset="0"/>
                        </a:rPr>
                        <a:t>%</a:t>
                      </a:r>
                      <a:endParaRPr lang="es-CL" sz="15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74442">
                <a:tc>
                  <a:txBody>
                    <a:bodyPr/>
                    <a:lstStyle/>
                    <a:p>
                      <a:pPr>
                        <a:lnSpc>
                          <a:spcPct val="107000"/>
                        </a:lnSpc>
                        <a:spcAft>
                          <a:spcPts val="0"/>
                        </a:spcAft>
                      </a:pPr>
                      <a:r>
                        <a:rPr lang="es-CL" sz="1500" b="1" dirty="0">
                          <a:solidFill>
                            <a:srgbClr val="000000"/>
                          </a:solidFill>
                          <a:effectLst/>
                          <a:latin typeface="Calibri" panose="020F0502020204030204" pitchFamily="34" charset="0"/>
                          <a:ea typeface="Times New Roman" panose="02020603050405020304" pitchFamily="18" charset="0"/>
                        </a:rPr>
                        <a:t>Tienen una dirección clara y se sabe dónde van</a:t>
                      </a:r>
                      <a:endParaRPr lang="es-CL" sz="1500" b="1"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CL" sz="1500" b="1" dirty="0">
                          <a:solidFill>
                            <a:srgbClr val="000000"/>
                          </a:solidFill>
                          <a:effectLst/>
                          <a:latin typeface="Calibri" panose="020F0502020204030204" pitchFamily="34" charset="0"/>
                          <a:ea typeface="Times New Roman" panose="02020603050405020304" pitchFamily="18" charset="0"/>
                        </a:rPr>
                        <a:t>13,7</a:t>
                      </a:r>
                      <a:endParaRPr lang="es-CL" sz="1500" b="1"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3244">
                <a:tc>
                  <a:txBody>
                    <a:bodyPr/>
                    <a:lstStyle/>
                    <a:p>
                      <a:pPr>
                        <a:lnSpc>
                          <a:spcPct val="107000"/>
                        </a:lnSpc>
                        <a:spcAft>
                          <a:spcPts val="0"/>
                        </a:spcAft>
                      </a:pPr>
                      <a:r>
                        <a:rPr lang="es-CL" sz="1500" dirty="0">
                          <a:solidFill>
                            <a:srgbClr val="000000"/>
                          </a:solidFill>
                          <a:effectLst/>
                          <a:latin typeface="Calibri" panose="020F0502020204030204" pitchFamily="34" charset="0"/>
                          <a:ea typeface="Times New Roman" panose="02020603050405020304" pitchFamily="18" charset="0"/>
                        </a:rPr>
                        <a:t>Son cambios sin brújula y no tienen un destino claro</a:t>
                      </a:r>
                      <a:endParaRPr lang="es-CL" sz="15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CL" sz="1500" dirty="0">
                          <a:solidFill>
                            <a:srgbClr val="000000"/>
                          </a:solidFill>
                          <a:effectLst/>
                          <a:latin typeface="Calibri" panose="020F0502020204030204" pitchFamily="34" charset="0"/>
                          <a:ea typeface="Times New Roman" panose="02020603050405020304" pitchFamily="18" charset="0"/>
                        </a:rPr>
                        <a:t>34,2</a:t>
                      </a:r>
                      <a:endParaRPr lang="es-CL" sz="15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4442">
                <a:tc>
                  <a:txBody>
                    <a:bodyPr/>
                    <a:lstStyle/>
                    <a:p>
                      <a:pPr>
                        <a:lnSpc>
                          <a:spcPct val="107000"/>
                        </a:lnSpc>
                        <a:spcAft>
                          <a:spcPts val="0"/>
                        </a:spcAft>
                      </a:pPr>
                      <a:r>
                        <a:rPr lang="es-CL" sz="1500" dirty="0">
                          <a:solidFill>
                            <a:srgbClr val="000000"/>
                          </a:solidFill>
                          <a:effectLst/>
                          <a:latin typeface="Calibri" panose="020F0502020204030204" pitchFamily="34" charset="0"/>
                          <a:ea typeface="Times New Roman" panose="02020603050405020304" pitchFamily="18" charset="0"/>
                        </a:rPr>
                        <a:t>A pesar de estos cambios las cosas siguen siendo igual</a:t>
                      </a:r>
                      <a:endParaRPr lang="es-CL" sz="15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CL" sz="1500" dirty="0">
                          <a:solidFill>
                            <a:srgbClr val="000000"/>
                          </a:solidFill>
                          <a:effectLst/>
                          <a:latin typeface="Calibri" panose="020F0502020204030204" pitchFamily="34" charset="0"/>
                          <a:ea typeface="Times New Roman" panose="02020603050405020304" pitchFamily="18" charset="0"/>
                        </a:rPr>
                        <a:t>49,8</a:t>
                      </a:r>
                      <a:endParaRPr lang="es-CL" sz="15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4442">
                <a:tc>
                  <a:txBody>
                    <a:bodyPr/>
                    <a:lstStyle/>
                    <a:p>
                      <a:pPr>
                        <a:lnSpc>
                          <a:spcPct val="107000"/>
                        </a:lnSpc>
                        <a:spcAft>
                          <a:spcPts val="0"/>
                        </a:spcAft>
                      </a:pPr>
                      <a:r>
                        <a:rPr lang="es-CL" sz="1500">
                          <a:solidFill>
                            <a:srgbClr val="000000"/>
                          </a:solidFill>
                          <a:effectLst/>
                          <a:latin typeface="Calibri" panose="020F0502020204030204" pitchFamily="34" charset="0"/>
                          <a:ea typeface="Times New Roman" panose="02020603050405020304" pitchFamily="18" charset="0"/>
                        </a:rPr>
                        <a:t>Ns / nr</a:t>
                      </a:r>
                      <a:endParaRPr lang="es-CL" sz="1500">
                        <a:effectLst/>
                        <a:latin typeface="Times New Roman" panose="02020603050405020304" pitchFamily="18" charset="0"/>
                        <a:ea typeface="Times New Roman" panose="02020603050405020304" pitchFamily="18" charset="0"/>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CL" sz="1500" dirty="0">
                          <a:solidFill>
                            <a:srgbClr val="000000"/>
                          </a:solidFill>
                          <a:effectLst/>
                          <a:latin typeface="Calibri" panose="020F0502020204030204" pitchFamily="34" charset="0"/>
                          <a:ea typeface="Times New Roman" panose="02020603050405020304" pitchFamily="18" charset="0"/>
                        </a:rPr>
                        <a:t>2,3</a:t>
                      </a:r>
                      <a:endParaRPr lang="es-CL" sz="15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5 CuadroTexto"/>
          <p:cNvSpPr txBox="1"/>
          <p:nvPr/>
        </p:nvSpPr>
        <p:spPr>
          <a:xfrm>
            <a:off x="1043608" y="4996249"/>
            <a:ext cx="5561348" cy="338554"/>
          </a:xfrm>
          <a:prstGeom prst="rect">
            <a:avLst/>
          </a:prstGeom>
          <a:noFill/>
        </p:spPr>
        <p:txBody>
          <a:bodyPr wrap="square" rtlCol="0">
            <a:spAutoFit/>
          </a:bodyPr>
          <a:lstStyle/>
          <a:p>
            <a:r>
              <a:rPr lang="es-CL" sz="1600" dirty="0" smtClean="0"/>
              <a:t>Fuente: IDH 2002</a:t>
            </a:r>
            <a:endParaRPr lang="es-CL" sz="16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fontScale="90000"/>
          </a:bodyPr>
          <a:lstStyle/>
          <a:p>
            <a:pPr algn="l" fontAlgn="base">
              <a:spcAft>
                <a:spcPct val="0"/>
              </a:spcAft>
            </a:pPr>
            <a:r>
              <a:rPr lang="es-CL" sz="3600" dirty="0" smtClean="0">
                <a:latin typeface="Tw Cen MT" pitchFamily="34" charset="0"/>
              </a:rPr>
              <a:t>La importancia del proyecto individual por sobre la norma colectiva</a:t>
            </a:r>
            <a:endParaRPr lang="es-CL" sz="3600" dirty="0">
              <a:latin typeface="Tw Cen MT" pitchFamily="34" charset="0"/>
            </a:endParaRPr>
          </a:p>
        </p:txBody>
      </p:sp>
      <p:pic>
        <p:nvPicPr>
          <p:cNvPr id="6" name="Picture 4" descr="http://intra.pnud.cl/files/plantillas-logos/PNUD_Logo-azul-tagline-negro.jpg"/>
          <p:cNvPicPr>
            <a:picLocks noChangeAspect="1" noChangeArrowheads="1"/>
          </p:cNvPicPr>
          <p:nvPr/>
        </p:nvPicPr>
        <p:blipFill>
          <a:blip r:embed="rId3" cstate="print"/>
          <a:srcRect/>
          <a:stretch>
            <a:fillRect/>
          </a:stretch>
        </p:blipFill>
        <p:spPr bwMode="auto">
          <a:xfrm>
            <a:off x="8601198" y="5949280"/>
            <a:ext cx="302593" cy="688603"/>
          </a:xfrm>
          <a:prstGeom prst="rect">
            <a:avLst/>
          </a:prstGeom>
          <a:noFill/>
          <a:ln w="9525">
            <a:noFill/>
            <a:miter lim="800000"/>
            <a:headEnd/>
            <a:tailEnd/>
          </a:ln>
        </p:spPr>
      </p:pic>
      <p:graphicFrame>
        <p:nvGraphicFramePr>
          <p:cNvPr id="9" name="Gráfico 8"/>
          <p:cNvGraphicFramePr>
            <a:graphicFrameLocks/>
          </p:cNvGraphicFramePr>
          <p:nvPr>
            <p:extLst>
              <p:ext uri="{D42A27DB-BD31-4B8C-83A1-F6EECF244321}">
                <p14:modId xmlns:p14="http://schemas.microsoft.com/office/powerpoint/2010/main" xmlns="" val="2892530306"/>
              </p:ext>
            </p:extLst>
          </p:nvPr>
        </p:nvGraphicFramePr>
        <p:xfrm>
          <a:off x="489598" y="2348880"/>
          <a:ext cx="7992888" cy="37501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5440151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371598" y="332656"/>
            <a:ext cx="8229600" cy="1143000"/>
          </a:xfrm>
        </p:spPr>
        <p:txBody>
          <a:bodyPr vert="horz" lIns="91440" tIns="45720" rIns="91440" bIns="45720" rtlCol="0" anchor="ctr">
            <a:normAutofit/>
          </a:bodyPr>
          <a:lstStyle/>
          <a:p>
            <a:pPr algn="l" fontAlgn="base">
              <a:spcAft>
                <a:spcPct val="0"/>
              </a:spcAft>
            </a:pPr>
            <a:r>
              <a:rPr lang="es-CL" sz="3200" dirty="0" smtClean="0">
                <a:latin typeface="Tw Cen MT" pitchFamily="34" charset="0"/>
              </a:rPr>
              <a:t>… y el cambio no era algo controlable</a:t>
            </a:r>
            <a:endParaRPr lang="es-CL" sz="3200" dirty="0">
              <a:latin typeface="Tw Cen MT" pitchFamily="34" charset="0"/>
            </a:endParaRPr>
          </a:p>
        </p:txBody>
      </p:sp>
      <p:sp>
        <p:nvSpPr>
          <p:cNvPr id="3" name="2 Marcador de contenido"/>
          <p:cNvSpPr>
            <a:spLocks noGrp="1"/>
          </p:cNvSpPr>
          <p:nvPr>
            <p:ph idx="1"/>
          </p:nvPr>
        </p:nvSpPr>
        <p:spPr/>
        <p:txBody>
          <a:bodyPr>
            <a:normAutofit/>
          </a:bodyPr>
          <a:lstStyle/>
          <a:p>
            <a:pPr marL="0" indent="0">
              <a:buNone/>
            </a:pPr>
            <a:r>
              <a:rPr lang="es-CL" sz="2400" dirty="0" smtClean="0"/>
              <a:t>Lo cual está asociado a que el cambio es externo, generado por otros. No hay espacio para la voluntad en relación a ellos.</a:t>
            </a:r>
            <a:endParaRPr lang="es-CL" sz="2400" dirty="0"/>
          </a:p>
        </p:txBody>
      </p:sp>
      <p:pic>
        <p:nvPicPr>
          <p:cNvPr id="6" name="Picture 4" descr="http://intra.pnud.cl/files/plantillas-logos/PNUD_Logo-azul-tagline-negro.jpg"/>
          <p:cNvPicPr>
            <a:picLocks noChangeAspect="1" noChangeArrowheads="1"/>
          </p:cNvPicPr>
          <p:nvPr/>
        </p:nvPicPr>
        <p:blipFill>
          <a:blip r:embed="rId3" cstate="print"/>
          <a:srcRect/>
          <a:stretch>
            <a:fillRect/>
          </a:stretch>
        </p:blipFill>
        <p:spPr bwMode="auto">
          <a:xfrm>
            <a:off x="8601198" y="5949280"/>
            <a:ext cx="302593" cy="688603"/>
          </a:xfrm>
          <a:prstGeom prst="rect">
            <a:avLst/>
          </a:prstGeom>
          <a:noFill/>
          <a:ln w="9525">
            <a:noFill/>
            <a:miter lim="800000"/>
            <a:headEnd/>
            <a:tailEnd/>
          </a:ln>
        </p:spPr>
      </p:pic>
      <p:sp>
        <p:nvSpPr>
          <p:cNvPr id="8" name="CuadroTexto 7"/>
          <p:cNvSpPr txBox="1"/>
          <p:nvPr/>
        </p:nvSpPr>
        <p:spPr>
          <a:xfrm>
            <a:off x="2415790" y="3178378"/>
            <a:ext cx="6336704" cy="1184940"/>
          </a:xfrm>
          <a:prstGeom prst="rect">
            <a:avLst/>
          </a:prstGeom>
          <a:noFill/>
          <a:ln w="12700">
            <a:solidFill>
              <a:schemeClr val="accent2"/>
            </a:solidFill>
          </a:ln>
          <a:effectLst/>
        </p:spPr>
        <p:txBody>
          <a:bodyPr wrap="square" rtlCol="0">
            <a:spAutoFit/>
          </a:bodyPr>
          <a:lstStyle/>
          <a:p>
            <a:pPr algn="ctr"/>
            <a:endParaRPr lang="es-ES" dirty="0" smtClean="0"/>
          </a:p>
          <a:p>
            <a:pPr marR="391160" algn="just">
              <a:spcAft>
                <a:spcPts val="600"/>
              </a:spcAft>
            </a:pPr>
            <a:r>
              <a:rPr lang="es-MX" dirty="0">
                <a:solidFill>
                  <a:srgbClr val="000000"/>
                </a:solidFill>
                <a:ea typeface="Times New Roman" panose="02020603050405020304" pitchFamily="18" charset="0"/>
              </a:rPr>
              <a:t>“A mí me parece que a nosotros sólo nos queda acatar la evolución” </a:t>
            </a:r>
            <a:endParaRPr lang="es-MX" dirty="0" smtClean="0">
              <a:solidFill>
                <a:srgbClr val="000000"/>
              </a:solidFill>
              <a:ea typeface="Times New Roman" panose="02020603050405020304" pitchFamily="18" charset="0"/>
            </a:endParaRPr>
          </a:p>
          <a:p>
            <a:pPr marR="391160" algn="ctr">
              <a:spcAft>
                <a:spcPts val="600"/>
              </a:spcAft>
            </a:pPr>
            <a:r>
              <a:rPr lang="es-MX" sz="1200" dirty="0" smtClean="0">
                <a:solidFill>
                  <a:srgbClr val="000000"/>
                </a:solidFill>
                <a:ea typeface="Times New Roman" panose="02020603050405020304" pitchFamily="18" charset="0"/>
              </a:rPr>
              <a:t>(</a:t>
            </a:r>
            <a:r>
              <a:rPr lang="es-MX" sz="1200" dirty="0">
                <a:solidFill>
                  <a:srgbClr val="000000"/>
                </a:solidFill>
                <a:ea typeface="Times New Roman" panose="02020603050405020304" pitchFamily="18" charset="0"/>
              </a:rPr>
              <a:t>Grupo mixto, GSE medio, 14-18 años, usuarios de Internet, </a:t>
            </a:r>
            <a:r>
              <a:rPr lang="es-MX" sz="1200" dirty="0" smtClean="0">
                <a:solidFill>
                  <a:srgbClr val="000000"/>
                </a:solidFill>
                <a:ea typeface="Times New Roman" panose="02020603050405020304" pitchFamily="18" charset="0"/>
              </a:rPr>
              <a:t>2006)</a:t>
            </a:r>
            <a:endParaRPr lang="es-CL" sz="1200" dirty="0">
              <a:ea typeface="Times New Roman" panose="02020603050405020304" pitchFamily="18" charset="0"/>
            </a:endParaRPr>
          </a:p>
        </p:txBody>
      </p:sp>
    </p:spTree>
    <p:extLst>
      <p:ext uri="{BB962C8B-B14F-4D97-AF65-F5344CB8AC3E}">
        <p14:creationId xmlns:p14="http://schemas.microsoft.com/office/powerpoint/2010/main" xmlns="" val="11966688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371598" y="332656"/>
            <a:ext cx="8229600" cy="1143000"/>
          </a:xfrm>
        </p:spPr>
        <p:txBody>
          <a:bodyPr vert="horz" lIns="91440" tIns="45720" rIns="91440" bIns="45720" rtlCol="0" anchor="ctr">
            <a:normAutofit/>
          </a:bodyPr>
          <a:lstStyle/>
          <a:p>
            <a:pPr algn="l" fontAlgn="base">
              <a:spcAft>
                <a:spcPct val="0"/>
              </a:spcAft>
            </a:pPr>
            <a:r>
              <a:rPr lang="es-CL" sz="3200" dirty="0" smtClean="0">
                <a:latin typeface="Tw Cen MT" pitchFamily="34" charset="0"/>
              </a:rPr>
              <a:t>… y los relatos de futuro no hacen sentido</a:t>
            </a:r>
            <a:endParaRPr lang="es-CL" sz="3200" dirty="0">
              <a:latin typeface="Tw Cen MT" pitchFamily="34" charset="0"/>
            </a:endParaRPr>
          </a:p>
        </p:txBody>
      </p:sp>
      <p:sp>
        <p:nvSpPr>
          <p:cNvPr id="3" name="2 Marcador de contenido"/>
          <p:cNvSpPr>
            <a:spLocks noGrp="1"/>
          </p:cNvSpPr>
          <p:nvPr>
            <p:ph idx="1"/>
          </p:nvPr>
        </p:nvSpPr>
        <p:spPr/>
        <p:txBody>
          <a:bodyPr>
            <a:normAutofit/>
          </a:bodyPr>
          <a:lstStyle/>
          <a:p>
            <a:pPr marL="0" indent="0">
              <a:buNone/>
            </a:pPr>
            <a:r>
              <a:rPr lang="es-CL" sz="2400" dirty="0" smtClean="0"/>
              <a:t>El relato ‘oficial’ del desarrollo no tiene sentido para la población </a:t>
            </a:r>
            <a:endParaRPr lang="es-CL" sz="2400" dirty="0"/>
          </a:p>
        </p:txBody>
      </p:sp>
      <p:pic>
        <p:nvPicPr>
          <p:cNvPr id="6" name="Picture 4" descr="http://intra.pnud.cl/files/plantillas-logos/PNUD_Logo-azul-tagline-negro.jpg"/>
          <p:cNvPicPr>
            <a:picLocks noChangeAspect="1" noChangeArrowheads="1"/>
          </p:cNvPicPr>
          <p:nvPr/>
        </p:nvPicPr>
        <p:blipFill>
          <a:blip r:embed="rId3" cstate="print"/>
          <a:srcRect/>
          <a:stretch>
            <a:fillRect/>
          </a:stretch>
        </p:blipFill>
        <p:spPr bwMode="auto">
          <a:xfrm>
            <a:off x="8601198" y="5949280"/>
            <a:ext cx="302593" cy="688603"/>
          </a:xfrm>
          <a:prstGeom prst="rect">
            <a:avLst/>
          </a:prstGeom>
          <a:noFill/>
          <a:ln w="9525">
            <a:noFill/>
            <a:miter lim="800000"/>
            <a:headEnd/>
            <a:tailEnd/>
          </a:ln>
        </p:spPr>
      </p:pic>
      <p:grpSp>
        <p:nvGrpSpPr>
          <p:cNvPr id="7" name="Grupo 6"/>
          <p:cNvGrpSpPr/>
          <p:nvPr/>
        </p:nvGrpSpPr>
        <p:grpSpPr>
          <a:xfrm>
            <a:off x="755576" y="2636912"/>
            <a:ext cx="7289832" cy="3372959"/>
            <a:chOff x="2987824" y="4319321"/>
            <a:chExt cx="5931922" cy="2436855"/>
          </a:xfrm>
        </p:grpSpPr>
        <p:pic>
          <p:nvPicPr>
            <p:cNvPr id="9" name="Imagen 8"/>
            <p:cNvPicPr>
              <a:picLocks noChangeAspect="1"/>
            </p:cNvPicPr>
            <p:nvPr/>
          </p:nvPicPr>
          <p:blipFill>
            <a:blip r:embed="rId4" cstate="print"/>
            <a:stretch>
              <a:fillRect/>
            </a:stretch>
          </p:blipFill>
          <p:spPr>
            <a:xfrm>
              <a:off x="2987824" y="4580551"/>
              <a:ext cx="5931922" cy="1944793"/>
            </a:xfrm>
            <a:prstGeom prst="rect">
              <a:avLst/>
            </a:prstGeom>
          </p:spPr>
        </p:pic>
        <p:sp>
          <p:nvSpPr>
            <p:cNvPr id="10" name="1 CuadroTexto"/>
            <p:cNvSpPr txBox="1"/>
            <p:nvPr/>
          </p:nvSpPr>
          <p:spPr>
            <a:xfrm>
              <a:off x="3506101" y="4319321"/>
              <a:ext cx="5310752" cy="378010"/>
            </a:xfrm>
            <a:prstGeom prst="rect">
              <a:avLst/>
            </a:prstGeom>
            <a:noFill/>
          </p:spPr>
          <p:txBody>
            <a:bodyPr wrap="none" rtlCol="0">
              <a:spAutoFit/>
            </a:bodyPr>
            <a:lstStyle/>
            <a:p>
              <a:pPr algn="ctr"/>
              <a:r>
                <a:rPr lang="es-CL" sz="1400" b="1" dirty="0" smtClean="0"/>
                <a:t>Algunos líderes plantean que el país está creciendo y que nos acercamos al desarrollo</a:t>
              </a:r>
            </a:p>
            <a:p>
              <a:pPr algn="ctr"/>
              <a:r>
                <a:rPr lang="es-ES" sz="1400" b="1" dirty="0" smtClean="0"/>
                <a:t>¿Qué siente usted cuando escucha estas afirmaciones?</a:t>
              </a:r>
              <a:endParaRPr lang="es-CL" sz="1400" b="1" dirty="0"/>
            </a:p>
          </p:txBody>
        </p:sp>
        <p:sp>
          <p:nvSpPr>
            <p:cNvPr id="11" name="1 CuadroTexto"/>
            <p:cNvSpPr txBox="1"/>
            <p:nvPr/>
          </p:nvSpPr>
          <p:spPr>
            <a:xfrm>
              <a:off x="3271036" y="6525344"/>
              <a:ext cx="2794355" cy="230832"/>
            </a:xfrm>
            <a:prstGeom prst="rect">
              <a:avLst/>
            </a:prstGeom>
            <a:noFill/>
          </p:spPr>
          <p:txBody>
            <a:bodyPr wrap="none" rtlCol="0">
              <a:spAutoFit/>
            </a:bodyPr>
            <a:lstStyle/>
            <a:p>
              <a:r>
                <a:rPr lang="es-CL" sz="900" dirty="0" smtClean="0"/>
                <a:t>Fuente: Encuesta Desarrollo Humano, PNUD 2013</a:t>
              </a:r>
              <a:endParaRPr lang="es-CL" sz="900" dirty="0"/>
            </a:p>
          </p:txBody>
        </p:sp>
      </p:grpSp>
    </p:spTree>
    <p:extLst>
      <p:ext uri="{BB962C8B-B14F-4D97-AF65-F5344CB8AC3E}">
        <p14:creationId xmlns:p14="http://schemas.microsoft.com/office/powerpoint/2010/main" xmlns="" val="28221163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852936"/>
            <a:ext cx="8229600" cy="1728192"/>
          </a:xfrm>
        </p:spPr>
        <p:txBody>
          <a:bodyPr vert="horz" lIns="91440" tIns="45720" rIns="91440" bIns="45720" rtlCol="0" anchor="ctr">
            <a:normAutofit/>
          </a:bodyPr>
          <a:lstStyle/>
          <a:p>
            <a:pPr algn="l" fontAlgn="base">
              <a:spcAft>
                <a:spcPct val="0"/>
              </a:spcAft>
            </a:pPr>
            <a:r>
              <a:rPr lang="es-CL" sz="3200" dirty="0">
                <a:latin typeface="Tw Cen MT" pitchFamily="34" charset="0"/>
              </a:rPr>
              <a:t/>
            </a:r>
            <a:br>
              <a:rPr lang="es-CL" sz="3200" dirty="0">
                <a:latin typeface="Tw Cen MT" pitchFamily="34" charset="0"/>
              </a:rPr>
            </a:br>
            <a:r>
              <a:rPr lang="es-CL" sz="3200" dirty="0" smtClean="0">
                <a:latin typeface="Tw Cen MT" pitchFamily="34" charset="0"/>
              </a:rPr>
              <a:t>¿Qué futuro queremos?</a:t>
            </a:r>
            <a:br>
              <a:rPr lang="es-CL" sz="3200" dirty="0" smtClean="0">
                <a:latin typeface="Tw Cen MT" pitchFamily="34" charset="0"/>
              </a:rPr>
            </a:br>
            <a:r>
              <a:rPr lang="es-CL" sz="3200" dirty="0" smtClean="0">
                <a:latin typeface="Tw Cen MT" pitchFamily="34" charset="0"/>
              </a:rPr>
              <a:t>¿Quiénes toman las decisiones sobre ese futuro?</a:t>
            </a:r>
            <a:endParaRPr lang="es-CL" sz="3200" dirty="0">
              <a:latin typeface="Tw Cen MT" pitchFamily="34" charset="0"/>
            </a:endParaRPr>
          </a:p>
        </p:txBody>
      </p:sp>
      <p:pic>
        <p:nvPicPr>
          <p:cNvPr id="6" name="Picture 4" descr="http://intra.pnud.cl/files/plantillas-logos/PNUD_Logo-azul-tagline-negro.jpg"/>
          <p:cNvPicPr>
            <a:picLocks noChangeAspect="1" noChangeArrowheads="1"/>
          </p:cNvPicPr>
          <p:nvPr/>
        </p:nvPicPr>
        <p:blipFill>
          <a:blip r:embed="rId3" cstate="print"/>
          <a:srcRect/>
          <a:stretch>
            <a:fillRect/>
          </a:stretch>
        </p:blipFill>
        <p:spPr bwMode="auto">
          <a:xfrm>
            <a:off x="8601198" y="5949280"/>
            <a:ext cx="302593" cy="688603"/>
          </a:xfrm>
          <a:prstGeom prst="rect">
            <a:avLst/>
          </a:prstGeom>
          <a:noFill/>
          <a:ln w="9525">
            <a:noFill/>
            <a:miter lim="800000"/>
            <a:headEnd/>
            <a:tailEnd/>
          </a:ln>
        </p:spPr>
      </p:pic>
      <p:sp>
        <p:nvSpPr>
          <p:cNvPr id="4" name="1 Título"/>
          <p:cNvSpPr txBox="1">
            <a:spLocks/>
          </p:cNvSpPr>
          <p:nvPr/>
        </p:nvSpPr>
        <p:spPr>
          <a:xfrm>
            <a:off x="914400" y="32809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3200" dirty="0" smtClean="0">
                <a:latin typeface="Tw Cen MT" pitchFamily="34" charset="0"/>
              </a:rPr>
              <a:t>…hacia una sociedad en que nos estamos haciendo la pregunta por el futuro</a:t>
            </a:r>
            <a:endParaRPr lang="es-CL" sz="3200" dirty="0">
              <a:latin typeface="Tw Cen MT" pitchFamily="34" charset="0"/>
            </a:endParaRPr>
          </a:p>
        </p:txBody>
      </p:sp>
    </p:spTree>
    <p:extLst>
      <p:ext uri="{BB962C8B-B14F-4D97-AF65-F5344CB8AC3E}">
        <p14:creationId xmlns:p14="http://schemas.microsoft.com/office/powerpoint/2010/main" xmlns="" val="39687247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11188" y="116632"/>
            <a:ext cx="8229600" cy="1143000"/>
          </a:xfrm>
        </p:spPr>
        <p:txBody>
          <a:bodyPr/>
          <a:lstStyle/>
          <a:p>
            <a:pPr eaLnBrk="1" hangingPunct="1">
              <a:defRPr/>
            </a:pPr>
            <a:r>
              <a:rPr lang="es-CL" sz="3200" dirty="0" smtClean="0"/>
              <a:t>La representación como problema</a:t>
            </a:r>
            <a:endParaRPr lang="es-ES" sz="3200" dirty="0" smtClean="0"/>
          </a:p>
        </p:txBody>
      </p:sp>
      <p:sp>
        <p:nvSpPr>
          <p:cNvPr id="7" name="6 CuadroTexto"/>
          <p:cNvSpPr txBox="1"/>
          <p:nvPr/>
        </p:nvSpPr>
        <p:spPr>
          <a:xfrm>
            <a:off x="611560" y="3330277"/>
            <a:ext cx="8229228" cy="1538883"/>
          </a:xfrm>
          <a:prstGeom prst="rect">
            <a:avLst/>
          </a:prstGeom>
          <a:noFill/>
          <a:ln>
            <a:solidFill>
              <a:schemeClr val="accent2"/>
            </a:solidFill>
          </a:ln>
        </p:spPr>
        <p:txBody>
          <a:bodyPr wrap="square" rtlCol="0">
            <a:spAutoFit/>
          </a:bodyPr>
          <a:lstStyle/>
          <a:p>
            <a:pPr algn="ctr"/>
            <a:r>
              <a:rPr lang="es-CL" sz="2400" dirty="0" smtClean="0">
                <a:latin typeface="+mj-lt"/>
              </a:rPr>
              <a:t>El escepticismo frente a quien se presenta como representante siempre se justifica</a:t>
            </a:r>
          </a:p>
          <a:p>
            <a:pPr algn="ctr"/>
            <a:endParaRPr lang="es-CL" sz="1600" b="1" dirty="0" smtClean="0"/>
          </a:p>
          <a:p>
            <a:pPr algn="ctr">
              <a:buNone/>
            </a:pPr>
            <a:r>
              <a:rPr lang="es-ES" dirty="0" smtClean="0"/>
              <a:t>“Menos mal que nunca le creí, por suerte”</a:t>
            </a:r>
          </a:p>
          <a:p>
            <a:pPr algn="ctr">
              <a:buNone/>
            </a:pPr>
            <a:r>
              <a:rPr lang="es-ES" sz="1200" dirty="0" smtClean="0"/>
              <a:t>(Joven, NSE medio)</a:t>
            </a:r>
            <a:endParaRPr lang="es-CL" sz="1200" dirty="0"/>
          </a:p>
        </p:txBody>
      </p:sp>
      <p:pic>
        <p:nvPicPr>
          <p:cNvPr id="11" name="Picture 4" descr="http://intra.pnud.cl/files/plantillas-logos/PNUD_Logo-azul-tagline-negro.jpg"/>
          <p:cNvPicPr>
            <a:picLocks noChangeAspect="1" noChangeArrowheads="1"/>
          </p:cNvPicPr>
          <p:nvPr/>
        </p:nvPicPr>
        <p:blipFill>
          <a:blip r:embed="rId3" cstate="print"/>
          <a:srcRect/>
          <a:stretch>
            <a:fillRect/>
          </a:stretch>
        </p:blipFill>
        <p:spPr bwMode="auto">
          <a:xfrm>
            <a:off x="8429154" y="5589240"/>
            <a:ext cx="474637" cy="1080120"/>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normAutofit/>
          </a:bodyPr>
          <a:lstStyle/>
          <a:p>
            <a:pPr>
              <a:defRPr/>
            </a:pPr>
            <a:fld id="{9B13C858-CADF-4E89-8809-B06A52F16003}" type="slidenum">
              <a:rPr lang="es-ES" smtClean="0"/>
              <a:pPr>
                <a:defRPr/>
              </a:pPr>
              <a:t>43</a:t>
            </a:fld>
            <a:endParaRPr lang="es-ES"/>
          </a:p>
        </p:txBody>
      </p:sp>
    </p:spTree>
    <p:extLst>
      <p:ext uri="{BB962C8B-B14F-4D97-AF65-F5344CB8AC3E}">
        <p14:creationId xmlns:p14="http://schemas.microsoft.com/office/powerpoint/2010/main" xmlns="" val="25217567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L" sz="3700" dirty="0" smtClean="0"/>
              <a:t>En Conclusión</a:t>
            </a:r>
            <a:endParaRPr lang="es-CL" sz="3700" dirty="0"/>
          </a:p>
        </p:txBody>
      </p:sp>
      <p:sp>
        <p:nvSpPr>
          <p:cNvPr id="4" name="3 Marcador de texto"/>
          <p:cNvSpPr>
            <a:spLocks noGrp="1"/>
          </p:cNvSpPr>
          <p:nvPr>
            <p:ph type="body" idx="1"/>
          </p:nvPr>
        </p:nvSpPr>
        <p:spPr/>
        <p:txBody>
          <a:bodyPr/>
          <a:lstStyle/>
          <a:p>
            <a:endParaRPr lang="es-CL"/>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pPr algn="l" fontAlgn="base">
              <a:spcAft>
                <a:spcPct val="0"/>
              </a:spcAft>
            </a:pPr>
            <a:r>
              <a:rPr lang="es-CL" sz="3200" dirty="0" smtClean="0">
                <a:latin typeface="Tw Cen MT" pitchFamily="34" charset="0"/>
              </a:rPr>
              <a:t>En conclusión</a:t>
            </a:r>
            <a:endParaRPr lang="es-CL" sz="3200" dirty="0">
              <a:latin typeface="Tw Cen MT" pitchFamily="34" charset="0"/>
            </a:endParaRPr>
          </a:p>
        </p:txBody>
      </p:sp>
      <p:pic>
        <p:nvPicPr>
          <p:cNvPr id="6" name="Picture 4" descr="http://intra.pnud.cl/files/plantillas-logos/PNUD_Logo-azul-tagline-negro.jpg"/>
          <p:cNvPicPr>
            <a:picLocks noChangeAspect="1" noChangeArrowheads="1"/>
          </p:cNvPicPr>
          <p:nvPr/>
        </p:nvPicPr>
        <p:blipFill>
          <a:blip r:embed="rId3" cstate="print"/>
          <a:srcRect/>
          <a:stretch>
            <a:fillRect/>
          </a:stretch>
        </p:blipFill>
        <p:spPr bwMode="auto">
          <a:xfrm>
            <a:off x="8601198" y="5949280"/>
            <a:ext cx="302593" cy="688603"/>
          </a:xfrm>
          <a:prstGeom prst="rect">
            <a:avLst/>
          </a:prstGeom>
          <a:noFill/>
          <a:ln w="9525">
            <a:noFill/>
            <a:miter lim="800000"/>
            <a:headEnd/>
            <a:tailEnd/>
          </a:ln>
        </p:spPr>
      </p:pic>
      <p:sp>
        <p:nvSpPr>
          <p:cNvPr id="4" name="Marcador de contenido 3"/>
          <p:cNvSpPr>
            <a:spLocks noGrp="1"/>
          </p:cNvSpPr>
          <p:nvPr>
            <p:ph idx="1"/>
          </p:nvPr>
        </p:nvSpPr>
        <p:spPr/>
        <p:txBody>
          <a:bodyPr>
            <a:normAutofit fontScale="85000" lnSpcReduction="20000"/>
          </a:bodyPr>
          <a:lstStyle/>
          <a:p>
            <a:pPr>
              <a:lnSpc>
                <a:spcPct val="107000"/>
              </a:lnSpc>
            </a:pPr>
            <a:r>
              <a:rPr lang="es-ES" dirty="0" smtClean="0">
                <a:latin typeface="Arial" panose="020B0604020202020204" pitchFamily="34" charset="0"/>
                <a:cs typeface="Arial" panose="020B0604020202020204" pitchFamily="34" charset="0"/>
              </a:rPr>
              <a:t>Estamos ante tendencias tensionadas y con ambivalencias</a:t>
            </a:r>
            <a:endParaRPr lang="es-ES" dirty="0">
              <a:latin typeface="Arial" panose="020B0604020202020204" pitchFamily="34" charset="0"/>
              <a:cs typeface="Arial" panose="020B0604020202020204" pitchFamily="34" charset="0"/>
            </a:endParaRPr>
          </a:p>
          <a:p>
            <a:pPr>
              <a:lnSpc>
                <a:spcPct val="107000"/>
              </a:lnSpc>
            </a:pPr>
            <a:endParaRPr lang="es-ES" dirty="0">
              <a:latin typeface="Arial" panose="020B0604020202020204" pitchFamily="34" charset="0"/>
              <a:cs typeface="Arial" panose="020B0604020202020204" pitchFamily="34" charset="0"/>
            </a:endParaRPr>
          </a:p>
          <a:p>
            <a:pPr>
              <a:lnSpc>
                <a:spcPct val="107000"/>
              </a:lnSpc>
            </a:pPr>
            <a:r>
              <a:rPr lang="es-ES" dirty="0" smtClean="0">
                <a:latin typeface="Arial" panose="020B0604020202020204" pitchFamily="34" charset="0"/>
                <a:cs typeface="Arial" panose="020B0604020202020204" pitchFamily="34" charset="0"/>
              </a:rPr>
              <a:t>Estamos ante tendencias que dificultan la tarea de comprender la sociedad.</a:t>
            </a:r>
          </a:p>
          <a:p>
            <a:pPr marL="0" indent="0">
              <a:lnSpc>
                <a:spcPct val="107000"/>
              </a:lnSpc>
              <a:buNone/>
            </a:pPr>
            <a:endParaRPr lang="es-ES" dirty="0" smtClean="0">
              <a:latin typeface="Arial" panose="020B0604020202020204" pitchFamily="34" charset="0"/>
              <a:cs typeface="Arial" panose="020B0604020202020204" pitchFamily="34" charset="0"/>
            </a:endParaRPr>
          </a:p>
          <a:p>
            <a:pPr>
              <a:lnSpc>
                <a:spcPct val="107000"/>
              </a:lnSpc>
            </a:pPr>
            <a:r>
              <a:rPr lang="es-ES" dirty="0">
                <a:latin typeface="Arial" panose="020B0604020202020204" pitchFamily="34" charset="0"/>
                <a:cs typeface="Arial" panose="020B0604020202020204" pitchFamily="34" charset="0"/>
              </a:rPr>
              <a:t>Estamos ante tendencias que dificultan la tarea </a:t>
            </a:r>
            <a:r>
              <a:rPr lang="es-ES" dirty="0" smtClean="0">
                <a:latin typeface="Arial" panose="020B0604020202020204" pitchFamily="34" charset="0"/>
                <a:cs typeface="Arial" panose="020B0604020202020204" pitchFamily="34" charset="0"/>
              </a:rPr>
              <a:t>de conducir la sociedad y construir lo común</a:t>
            </a:r>
          </a:p>
          <a:p>
            <a:pPr>
              <a:lnSpc>
                <a:spcPct val="107000"/>
              </a:lnSpc>
            </a:pPr>
            <a:endParaRPr lang="es-ES" dirty="0" smtClean="0">
              <a:latin typeface="Arial" panose="020B0604020202020204" pitchFamily="34" charset="0"/>
              <a:cs typeface="Arial" panose="020B0604020202020204" pitchFamily="34" charset="0"/>
            </a:endParaRPr>
          </a:p>
          <a:p>
            <a:pPr>
              <a:lnSpc>
                <a:spcPct val="107000"/>
              </a:lnSpc>
            </a:pPr>
            <a:r>
              <a:rPr lang="es-ES" dirty="0" smtClean="0">
                <a:latin typeface="Arial" panose="020B0604020202020204" pitchFamily="34" charset="0"/>
                <a:cs typeface="Arial" panose="020B0604020202020204" pitchFamily="34" charset="0"/>
              </a:rPr>
              <a:t>Y sin embargo…es un tiempo de oportunidad y de profundización democrática</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103174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Subtítulo"/>
          <p:cNvSpPr txBox="1">
            <a:spLocks/>
          </p:cNvSpPr>
          <p:nvPr/>
        </p:nvSpPr>
        <p:spPr bwMode="auto">
          <a:xfrm>
            <a:off x="2411760" y="6494016"/>
            <a:ext cx="3960812" cy="2877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20000"/>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eaLnBrk="1" hangingPunct="1">
              <a:buClr>
                <a:srgbClr val="DD8047"/>
              </a:buClr>
            </a:pPr>
            <a:endParaRPr lang="es-CL" sz="1800" dirty="0" smtClean="0">
              <a:solidFill>
                <a:prstClr val="black"/>
              </a:solidFill>
            </a:endParaRPr>
          </a:p>
        </p:txBody>
      </p:sp>
      <p:sp>
        <p:nvSpPr>
          <p:cNvPr id="3" name="Título 2"/>
          <p:cNvSpPr>
            <a:spLocks noGrp="1"/>
          </p:cNvSpPr>
          <p:nvPr>
            <p:ph type="title"/>
          </p:nvPr>
        </p:nvSpPr>
        <p:spPr/>
        <p:txBody>
          <a:bodyPr/>
          <a:lstStyle/>
          <a:p>
            <a:endParaRPr lang="es-CL"/>
          </a:p>
        </p:txBody>
      </p:sp>
      <p:pic>
        <p:nvPicPr>
          <p:cNvPr id="4" name="Imagen 3"/>
          <p:cNvPicPr>
            <a:picLocks noChangeAspect="1"/>
          </p:cNvPicPr>
          <p:nvPr/>
        </p:nvPicPr>
        <p:blipFill>
          <a:blip r:embed="rId3"/>
          <a:stretch>
            <a:fillRect/>
          </a:stretch>
        </p:blipFill>
        <p:spPr>
          <a:xfrm>
            <a:off x="395536" y="1484784"/>
            <a:ext cx="8291264" cy="3895699"/>
          </a:xfrm>
          <a:prstGeom prst="rect">
            <a:avLst/>
          </a:prstGeom>
        </p:spPr>
      </p:pic>
    </p:spTree>
    <p:extLst>
      <p:ext uri="{BB962C8B-B14F-4D97-AF65-F5344CB8AC3E}">
        <p14:creationId xmlns:p14="http://schemas.microsoft.com/office/powerpoint/2010/main" xmlns="" val="1288660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fontScale="90000"/>
          </a:bodyPr>
          <a:lstStyle/>
          <a:p>
            <a:pPr algn="l" fontAlgn="base">
              <a:spcAft>
                <a:spcPct val="0"/>
              </a:spcAft>
            </a:pPr>
            <a:r>
              <a:rPr lang="es-CL" sz="3600" dirty="0" smtClean="0">
                <a:latin typeface="Tw Cen MT" pitchFamily="34" charset="0"/>
              </a:rPr>
              <a:t>Un progresivo aumento de la percepción que la vida depende de las propias decisiones</a:t>
            </a:r>
            <a:endParaRPr lang="es-CL" sz="3600" dirty="0">
              <a:latin typeface="Tw Cen MT" pitchFamily="34" charset="0"/>
            </a:endParaRPr>
          </a:p>
        </p:txBody>
      </p:sp>
      <p:pic>
        <p:nvPicPr>
          <p:cNvPr id="6" name="Picture 4" descr="http://intra.pnud.cl/files/plantillas-logos/PNUD_Logo-azul-tagline-negro.jpg"/>
          <p:cNvPicPr>
            <a:picLocks noChangeAspect="1" noChangeArrowheads="1"/>
          </p:cNvPicPr>
          <p:nvPr/>
        </p:nvPicPr>
        <p:blipFill>
          <a:blip r:embed="rId3" cstate="print"/>
          <a:srcRect/>
          <a:stretch>
            <a:fillRect/>
          </a:stretch>
        </p:blipFill>
        <p:spPr bwMode="auto">
          <a:xfrm>
            <a:off x="8601198" y="5949280"/>
            <a:ext cx="302593" cy="688603"/>
          </a:xfrm>
          <a:prstGeom prst="rect">
            <a:avLst/>
          </a:prstGeom>
          <a:noFill/>
          <a:ln w="9525">
            <a:noFill/>
            <a:miter lim="800000"/>
            <a:headEnd/>
            <a:tailEnd/>
          </a:ln>
        </p:spPr>
      </p:pic>
      <p:graphicFrame>
        <p:nvGraphicFramePr>
          <p:cNvPr id="7" name="Gráfico 6"/>
          <p:cNvGraphicFramePr>
            <a:graphicFrameLocks/>
          </p:cNvGraphicFramePr>
          <p:nvPr>
            <p:extLst>
              <p:ext uri="{D42A27DB-BD31-4B8C-83A1-F6EECF244321}">
                <p14:modId xmlns:p14="http://schemas.microsoft.com/office/powerpoint/2010/main" xmlns="" val="2806655473"/>
              </p:ext>
            </p:extLst>
          </p:nvPr>
        </p:nvGraphicFramePr>
        <p:xfrm>
          <a:off x="457200" y="2057400"/>
          <a:ext cx="8363272" cy="4395936"/>
        </p:xfrm>
        <a:graphic>
          <a:graphicData uri="http://schemas.openxmlformats.org/drawingml/2006/chart">
            <c:chart xmlns:c="http://schemas.openxmlformats.org/drawingml/2006/chart" xmlns:r="http://schemas.openxmlformats.org/officeDocument/2006/relationships" r:id="rId4"/>
          </a:graphicData>
        </a:graphic>
      </p:graphicFrame>
      <p:sp>
        <p:nvSpPr>
          <p:cNvPr id="8" name="4 CuadroTexto"/>
          <p:cNvSpPr txBox="1"/>
          <p:nvPr/>
        </p:nvSpPr>
        <p:spPr>
          <a:xfrm>
            <a:off x="234788" y="6523617"/>
            <a:ext cx="1928477" cy="276999"/>
          </a:xfrm>
          <a:prstGeom prst="rect">
            <a:avLst/>
          </a:prstGeom>
          <a:noFill/>
        </p:spPr>
        <p:txBody>
          <a:bodyPr wrap="none" rtlCol="0">
            <a:spAutoFit/>
          </a:bodyPr>
          <a:lstStyle/>
          <a:p>
            <a:r>
              <a:rPr lang="es-CL" sz="1200" dirty="0" smtClean="0"/>
              <a:t>Fuente: Serie Encuestas IDH</a:t>
            </a:r>
            <a:endParaRPr lang="es-CL"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pPr algn="l" fontAlgn="base">
              <a:spcAft>
                <a:spcPct val="0"/>
              </a:spcAft>
            </a:pPr>
            <a:r>
              <a:rPr lang="es-CL" sz="3200" dirty="0" smtClean="0">
                <a:latin typeface="Tw Cen MT" pitchFamily="34" charset="0"/>
              </a:rPr>
              <a:t>Un ejemplo. El trabajo desde la lógica individualizada</a:t>
            </a:r>
            <a:endParaRPr lang="es-CL" sz="3200" dirty="0">
              <a:latin typeface="Tw Cen MT" pitchFamily="34" charset="0"/>
            </a:endParaRPr>
          </a:p>
        </p:txBody>
      </p:sp>
      <p:pic>
        <p:nvPicPr>
          <p:cNvPr id="5" name="Picture 4" descr="http://intra.pnud.cl/files/plantillas-logos/PNUD_Logo-azul-tagline-negro.jpg"/>
          <p:cNvPicPr>
            <a:picLocks noChangeAspect="1" noChangeArrowheads="1"/>
          </p:cNvPicPr>
          <p:nvPr/>
        </p:nvPicPr>
        <p:blipFill>
          <a:blip r:embed="rId3" cstate="print"/>
          <a:srcRect/>
          <a:stretch>
            <a:fillRect/>
          </a:stretch>
        </p:blipFill>
        <p:spPr bwMode="auto">
          <a:xfrm>
            <a:off x="8601198" y="5949280"/>
            <a:ext cx="302593" cy="688603"/>
          </a:xfrm>
          <a:prstGeom prst="rect">
            <a:avLst/>
          </a:prstGeom>
          <a:noFill/>
          <a:ln w="9525">
            <a:noFill/>
            <a:miter lim="800000"/>
            <a:headEnd/>
            <a:tailEnd/>
          </a:ln>
        </p:spPr>
      </p:pic>
      <p:sp>
        <p:nvSpPr>
          <p:cNvPr id="6" name="5 CuadroTexto"/>
          <p:cNvSpPr txBox="1"/>
          <p:nvPr/>
        </p:nvSpPr>
        <p:spPr>
          <a:xfrm>
            <a:off x="395536" y="5733256"/>
            <a:ext cx="8208912" cy="738664"/>
          </a:xfrm>
          <a:prstGeom prst="rect">
            <a:avLst/>
          </a:prstGeom>
          <a:noFill/>
        </p:spPr>
        <p:txBody>
          <a:bodyPr wrap="square" rtlCol="0">
            <a:spAutoFit/>
          </a:bodyPr>
          <a:lstStyle/>
          <a:p>
            <a:r>
              <a:rPr lang="es-CL" sz="1400" dirty="0" smtClean="0"/>
              <a:t>La relación con el trabajo no es dual (económica-material o de compromiso social) sino al menos </a:t>
            </a:r>
            <a:r>
              <a:rPr lang="es-CL" sz="1400" dirty="0" err="1" smtClean="0"/>
              <a:t>triadica</a:t>
            </a:r>
            <a:r>
              <a:rPr lang="es-CL" sz="1400" dirty="0" smtClean="0"/>
              <a:t>. Las preguntas 2002 y 2012 no son idénticas, pero </a:t>
            </a:r>
            <a:r>
              <a:rPr lang="es-CL" sz="1400" i="1" dirty="0" smtClean="0"/>
              <a:t>ambas muestran la importancia del trabajo en términos de una relación individual con sentido –y la menor relevancia de una identidad social</a:t>
            </a:r>
          </a:p>
        </p:txBody>
      </p:sp>
      <p:graphicFrame>
        <p:nvGraphicFramePr>
          <p:cNvPr id="7" name="6 Gráfico"/>
          <p:cNvGraphicFramePr/>
          <p:nvPr/>
        </p:nvGraphicFramePr>
        <p:xfrm>
          <a:off x="323528" y="3645024"/>
          <a:ext cx="7992888" cy="1800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7 Gráfico"/>
          <p:cNvGraphicFramePr/>
          <p:nvPr/>
        </p:nvGraphicFramePr>
        <p:xfrm>
          <a:off x="251520" y="1700808"/>
          <a:ext cx="7992888" cy="1800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18136018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L" sz="3700" dirty="0" smtClean="0"/>
              <a:t>A. Una individualización asocial</a:t>
            </a:r>
            <a:endParaRPr lang="es-CL" sz="3700" dirty="0"/>
          </a:p>
        </p:txBody>
      </p:sp>
      <p:sp>
        <p:nvSpPr>
          <p:cNvPr id="4" name="1 Marcador de texto"/>
          <p:cNvSpPr>
            <a:spLocks noGrp="1"/>
          </p:cNvSpPr>
          <p:nvPr>
            <p:ph type="body" idx="1"/>
          </p:nvPr>
        </p:nvSpPr>
        <p:spPr>
          <a:xfrm>
            <a:off x="1368145" y="3284984"/>
            <a:ext cx="7123113" cy="1673225"/>
          </a:xfrm>
        </p:spPr>
        <p:txBody>
          <a:bodyPr/>
          <a:lstStyle/>
          <a:p>
            <a:r>
              <a:rPr lang="es-CL" b="1" dirty="0" smtClean="0"/>
              <a:t>2. Lo cual se da al mismo tiempo con una débil relación con lo colectivo</a:t>
            </a:r>
            <a:endParaRPr lang="es-CL" b="1" dirty="0"/>
          </a:p>
        </p:txBody>
      </p:sp>
    </p:spTree>
    <p:extLst>
      <p:ext uri="{BB962C8B-B14F-4D97-AF65-F5344CB8AC3E}">
        <p14:creationId xmlns:p14="http://schemas.microsoft.com/office/powerpoint/2010/main" xmlns="" val="4215314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fontScale="90000"/>
          </a:bodyPr>
          <a:lstStyle/>
          <a:p>
            <a:pPr algn="l" fontAlgn="base">
              <a:spcAft>
                <a:spcPct val="0"/>
              </a:spcAft>
            </a:pPr>
            <a:r>
              <a:rPr lang="es-CL" sz="3200" dirty="0" smtClean="0">
                <a:latin typeface="Tw Cen MT" pitchFamily="34" charset="0"/>
              </a:rPr>
              <a:t>La ausencia de la sociedad: la vida social se entiende sólo a través de sus contextos inmediatos y personales.</a:t>
            </a:r>
            <a:endParaRPr lang="es-CL" sz="3200" dirty="0">
              <a:latin typeface="Tw Cen MT" pitchFamily="34" charset="0"/>
            </a:endParaRPr>
          </a:p>
        </p:txBody>
      </p:sp>
      <p:graphicFrame>
        <p:nvGraphicFramePr>
          <p:cNvPr id="5" name="Gráfico 4"/>
          <p:cNvGraphicFramePr>
            <a:graphicFrameLocks/>
          </p:cNvGraphicFramePr>
          <p:nvPr>
            <p:extLst>
              <p:ext uri="{D42A27DB-BD31-4B8C-83A1-F6EECF244321}">
                <p14:modId xmlns:p14="http://schemas.microsoft.com/office/powerpoint/2010/main" xmlns="" val="3802612980"/>
              </p:ext>
            </p:extLst>
          </p:nvPr>
        </p:nvGraphicFramePr>
        <p:xfrm>
          <a:off x="539552" y="2564904"/>
          <a:ext cx="7992888" cy="3750171"/>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4" descr="http://intra.pnud.cl/files/plantillas-logos/PNUD_Logo-azul-tagline-negro.jpg"/>
          <p:cNvPicPr>
            <a:picLocks noChangeAspect="1" noChangeArrowheads="1"/>
          </p:cNvPicPr>
          <p:nvPr/>
        </p:nvPicPr>
        <p:blipFill>
          <a:blip r:embed="rId4" cstate="print"/>
          <a:srcRect/>
          <a:stretch>
            <a:fillRect/>
          </a:stretch>
        </p:blipFill>
        <p:spPr bwMode="auto">
          <a:xfrm>
            <a:off x="8601198" y="5949280"/>
            <a:ext cx="302593" cy="68860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9552" y="316243"/>
            <a:ext cx="8153400" cy="990600"/>
          </a:xfrm>
        </p:spPr>
        <p:txBody>
          <a:bodyPr>
            <a:noAutofit/>
          </a:bodyPr>
          <a:lstStyle/>
          <a:p>
            <a:pPr algn="l" fontAlgn="base">
              <a:spcAft>
                <a:spcPct val="0"/>
              </a:spcAft>
            </a:pPr>
            <a:r>
              <a:rPr lang="es-CL" sz="3200" dirty="0">
                <a:latin typeface="Tw Cen MT" pitchFamily="34" charset="0"/>
              </a:rPr>
              <a:t>La debilidad del sentido de lo </a:t>
            </a:r>
            <a:r>
              <a:rPr lang="es-CL" sz="3200" dirty="0" smtClean="0">
                <a:latin typeface="Tw Cen MT" pitchFamily="34" charset="0"/>
              </a:rPr>
              <a:t>colectivo</a:t>
            </a:r>
            <a:endParaRPr lang="es-ES" sz="3200" dirty="0">
              <a:latin typeface="Tw Cen MT" pitchFamily="34" charset="0"/>
            </a:endParaRPr>
          </a:p>
        </p:txBody>
      </p:sp>
      <p:sp>
        <p:nvSpPr>
          <p:cNvPr id="6" name="5 Rectángulo"/>
          <p:cNvSpPr/>
          <p:nvPr/>
        </p:nvSpPr>
        <p:spPr>
          <a:xfrm>
            <a:off x="539552" y="1426059"/>
            <a:ext cx="7416824" cy="2862322"/>
          </a:xfrm>
          <a:prstGeom prst="rect">
            <a:avLst/>
          </a:prstGeom>
        </p:spPr>
        <p:txBody>
          <a:bodyPr wrap="square">
            <a:spAutoFit/>
          </a:bodyPr>
          <a:lstStyle/>
          <a:p>
            <a:r>
              <a:rPr lang="es-CL" sz="2000" dirty="0" smtClean="0"/>
              <a:t>La buena solución es la que soluciona </a:t>
            </a:r>
            <a:r>
              <a:rPr lang="es-CL" sz="2000" b="1" dirty="0" smtClean="0"/>
              <a:t>mis</a:t>
            </a:r>
            <a:r>
              <a:rPr lang="es-CL" sz="2000" dirty="0" smtClean="0"/>
              <a:t> problemas</a:t>
            </a:r>
          </a:p>
          <a:p>
            <a:endParaRPr lang="es-CL" sz="2000" dirty="0" smtClean="0"/>
          </a:p>
          <a:p>
            <a:endParaRPr lang="es-ES" sz="2000" dirty="0"/>
          </a:p>
          <a:p>
            <a:endParaRPr lang="es-CL" sz="2000" dirty="0" smtClean="0"/>
          </a:p>
          <a:p>
            <a:endParaRPr lang="es-CL" sz="2000" dirty="0" smtClean="0"/>
          </a:p>
          <a:p>
            <a:endParaRPr lang="es-CL" sz="2000" dirty="0" smtClean="0"/>
          </a:p>
          <a:p>
            <a:r>
              <a:rPr lang="es-CL" sz="2000" dirty="0" smtClean="0"/>
              <a:t>El colectivo ausente: </a:t>
            </a:r>
            <a:r>
              <a:rPr lang="es-CL" sz="2000" b="1" dirty="0" smtClean="0"/>
              <a:t>Nadie me </a:t>
            </a:r>
            <a:r>
              <a:rPr lang="es-CL" sz="2000" dirty="0" smtClean="0"/>
              <a:t>ayuda</a:t>
            </a:r>
          </a:p>
          <a:p>
            <a:pPr>
              <a:buNone/>
            </a:pPr>
            <a:endParaRPr lang="es-ES" sz="2000" b="1" dirty="0" smtClean="0"/>
          </a:p>
          <a:p>
            <a:pPr>
              <a:buNone/>
            </a:pPr>
            <a:endParaRPr lang="es-CL" sz="2000" b="1" dirty="0"/>
          </a:p>
        </p:txBody>
      </p:sp>
      <p:sp>
        <p:nvSpPr>
          <p:cNvPr id="3" name="CuadroTexto 2"/>
          <p:cNvSpPr txBox="1"/>
          <p:nvPr/>
        </p:nvSpPr>
        <p:spPr>
          <a:xfrm>
            <a:off x="3131840" y="2015478"/>
            <a:ext cx="5544616" cy="1138773"/>
          </a:xfrm>
          <a:prstGeom prst="rect">
            <a:avLst/>
          </a:prstGeom>
          <a:noFill/>
          <a:ln w="15875">
            <a:solidFill>
              <a:schemeClr val="accent2"/>
            </a:solidFill>
          </a:ln>
          <a:effectLst/>
        </p:spPr>
        <p:txBody>
          <a:bodyPr wrap="square" rtlCol="0">
            <a:spAutoFit/>
          </a:bodyPr>
          <a:lstStyle/>
          <a:p>
            <a:pPr algn="ctr"/>
            <a:endParaRPr lang="es-CL" dirty="0"/>
          </a:p>
          <a:p>
            <a:pPr algn="ctr"/>
            <a:r>
              <a:rPr lang="es-ES" dirty="0"/>
              <a:t>“Cambios positivos </a:t>
            </a:r>
            <a:r>
              <a:rPr lang="es-ES" b="1" dirty="0"/>
              <a:t>que a uno lo favorezcan</a:t>
            </a:r>
            <a:r>
              <a:rPr lang="es-ES" dirty="0"/>
              <a:t>”</a:t>
            </a:r>
          </a:p>
          <a:p>
            <a:pPr algn="ctr"/>
            <a:r>
              <a:rPr lang="es-ES" sz="1200" dirty="0"/>
              <a:t>(NSE </a:t>
            </a:r>
            <a:r>
              <a:rPr lang="es-ES" sz="1200" dirty="0" smtClean="0"/>
              <a:t>medio-bajo, IDH 2015)</a:t>
            </a:r>
            <a:endParaRPr lang="es-CL" sz="1200" dirty="0"/>
          </a:p>
          <a:p>
            <a:endParaRPr lang="es-CL" dirty="0"/>
          </a:p>
        </p:txBody>
      </p:sp>
      <p:sp>
        <p:nvSpPr>
          <p:cNvPr id="4" name="CuadroTexto 3"/>
          <p:cNvSpPr txBox="1"/>
          <p:nvPr/>
        </p:nvSpPr>
        <p:spPr>
          <a:xfrm>
            <a:off x="2735796" y="3700189"/>
            <a:ext cx="6336704" cy="1107996"/>
          </a:xfrm>
          <a:prstGeom prst="rect">
            <a:avLst/>
          </a:prstGeom>
          <a:noFill/>
          <a:ln w="12700">
            <a:solidFill>
              <a:schemeClr val="accent2"/>
            </a:solidFill>
          </a:ln>
          <a:effectLst/>
        </p:spPr>
        <p:txBody>
          <a:bodyPr wrap="square" rtlCol="0">
            <a:spAutoFit/>
          </a:bodyPr>
          <a:lstStyle/>
          <a:p>
            <a:pPr algn="ctr"/>
            <a:endParaRPr lang="es-ES" dirty="0" smtClean="0"/>
          </a:p>
          <a:p>
            <a:pPr algn="ctr"/>
            <a:r>
              <a:rPr lang="es-ES" dirty="0" smtClean="0"/>
              <a:t>“</a:t>
            </a:r>
            <a:r>
              <a:rPr lang="es-ES" dirty="0"/>
              <a:t>En mi caso, </a:t>
            </a:r>
            <a:r>
              <a:rPr lang="es-ES" b="1" dirty="0"/>
              <a:t>yo me las arreglo solo</a:t>
            </a:r>
            <a:r>
              <a:rPr lang="es-ES" dirty="0"/>
              <a:t>. No necesito que me ayude nadie (…). Yo siempre me las he arreglado por las mías…</a:t>
            </a:r>
            <a:r>
              <a:rPr lang="es-ES" i="1" dirty="0"/>
              <a:t>”</a:t>
            </a:r>
            <a:endParaRPr lang="es-CL" dirty="0"/>
          </a:p>
          <a:p>
            <a:pPr algn="ctr">
              <a:buNone/>
            </a:pPr>
            <a:r>
              <a:rPr lang="es-ES" sz="1200" dirty="0"/>
              <a:t>(NSE </a:t>
            </a:r>
            <a:r>
              <a:rPr lang="es-ES" sz="1200" dirty="0" smtClean="0"/>
              <a:t>bajo, IDH 2015)</a:t>
            </a:r>
            <a:endParaRPr lang="es-ES" sz="1200" dirty="0"/>
          </a:p>
        </p:txBody>
      </p:sp>
      <p:sp>
        <p:nvSpPr>
          <p:cNvPr id="7" name="6 Marcador de número de diapositiva"/>
          <p:cNvSpPr>
            <a:spLocks noGrp="1"/>
          </p:cNvSpPr>
          <p:nvPr>
            <p:ph type="sldNum" sz="quarter" idx="11"/>
          </p:nvPr>
        </p:nvSpPr>
        <p:spPr/>
        <p:txBody>
          <a:bodyPr>
            <a:normAutofit/>
          </a:bodyPr>
          <a:lstStyle/>
          <a:p>
            <a:pPr>
              <a:defRPr/>
            </a:pPr>
            <a:fld id="{8D7178D3-9101-4008-B030-DA00E5173D89}" type="slidenum">
              <a:rPr lang="es-ES" smtClean="0"/>
              <a:pPr>
                <a:defRPr/>
              </a:pPr>
              <a:t>9</a:t>
            </a:fld>
            <a:endParaRPr lang="es-ES"/>
          </a:p>
        </p:txBody>
      </p:sp>
      <p:sp>
        <p:nvSpPr>
          <p:cNvPr id="8" name="2 Marcador de contenido"/>
          <p:cNvSpPr>
            <a:spLocks noGrp="1"/>
          </p:cNvSpPr>
          <p:nvPr>
            <p:ph idx="1"/>
          </p:nvPr>
        </p:nvSpPr>
        <p:spPr>
          <a:xfrm>
            <a:off x="415796" y="5301208"/>
            <a:ext cx="8229600" cy="864096"/>
          </a:xfrm>
        </p:spPr>
        <p:txBody>
          <a:bodyPr>
            <a:normAutofit/>
          </a:bodyPr>
          <a:lstStyle/>
          <a:p>
            <a:pPr marL="0" indent="0">
              <a:buNone/>
            </a:pPr>
            <a:r>
              <a:rPr lang="es-CL" sz="2000" b="1" dirty="0" smtClean="0"/>
              <a:t>Sigue existiendo una dificultad de pensar lo colectivo</a:t>
            </a:r>
            <a:r>
              <a:rPr lang="es-CL" sz="2000" dirty="0" smtClean="0"/>
              <a:t>: De relacionar lo que me pasa a mí con lo que le pasa al país.</a:t>
            </a:r>
            <a:endParaRPr lang="es-ES" sz="2400" i="1" dirty="0" smtClean="0"/>
          </a:p>
        </p:txBody>
      </p:sp>
      <p:pic>
        <p:nvPicPr>
          <p:cNvPr id="9" name="Picture 4" descr="http://intra.pnud.cl/files/plantillas-logos/PNUD_Logo-azul-tagline-negro.jpg"/>
          <p:cNvPicPr>
            <a:picLocks noChangeAspect="1" noChangeArrowheads="1"/>
          </p:cNvPicPr>
          <p:nvPr/>
        </p:nvPicPr>
        <p:blipFill>
          <a:blip r:embed="rId3" cstate="print"/>
          <a:srcRect/>
          <a:stretch>
            <a:fillRect/>
          </a:stretch>
        </p:blipFill>
        <p:spPr bwMode="auto">
          <a:xfrm>
            <a:off x="8601198" y="5949280"/>
            <a:ext cx="302593" cy="688603"/>
          </a:xfrm>
          <a:prstGeom prst="rect">
            <a:avLst/>
          </a:prstGeom>
          <a:noFill/>
          <a:ln w="9525">
            <a:noFill/>
            <a:miter lim="800000"/>
            <a:headEnd/>
            <a:tailEnd/>
          </a:ln>
        </p:spPr>
      </p:pic>
    </p:spTree>
    <p:extLst>
      <p:ext uri="{BB962C8B-B14F-4D97-AF65-F5344CB8AC3E}">
        <p14:creationId xmlns:p14="http://schemas.microsoft.com/office/powerpoint/2010/main" xmlns="" val="1718543555"/>
      </p:ext>
    </p:extLst>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rmedio">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Intermedio">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4272</TotalTime>
  <Words>4735</Words>
  <Application>Microsoft Office PowerPoint</Application>
  <PresentationFormat>Presentación en pantalla (4:3)</PresentationFormat>
  <Paragraphs>587</Paragraphs>
  <Slides>46</Slides>
  <Notes>46</Notes>
  <HiddenSlides>15</HiddenSlides>
  <MMClips>0</MMClips>
  <ScaleCrop>false</ScaleCrop>
  <HeadingPairs>
    <vt:vector size="4" baseType="variant">
      <vt:variant>
        <vt:lpstr>Tema</vt:lpstr>
      </vt:variant>
      <vt:variant>
        <vt:i4>3</vt:i4>
      </vt:variant>
      <vt:variant>
        <vt:lpstr>Títulos de diapositiva</vt:lpstr>
      </vt:variant>
      <vt:variant>
        <vt:i4>46</vt:i4>
      </vt:variant>
    </vt:vector>
  </HeadingPairs>
  <TitlesOfParts>
    <vt:vector size="49" baseType="lpstr">
      <vt:lpstr>Tema de Office</vt:lpstr>
      <vt:lpstr>Intermedio</vt:lpstr>
      <vt:lpstr>1_Intermedio</vt:lpstr>
      <vt:lpstr>ALGUNAS TENDENCIAS DE LA SUBJETIVIDAD EN CHILE</vt:lpstr>
      <vt:lpstr>Síntesis del argumento</vt:lpstr>
      <vt:lpstr>A. Una individualización asocial</vt:lpstr>
      <vt:lpstr>La importancia del proyecto individual por sobre la norma colectiva</vt:lpstr>
      <vt:lpstr>Un progresivo aumento de la percepción que la vida depende de las propias decisiones</vt:lpstr>
      <vt:lpstr>Un ejemplo. El trabajo desde la lógica individualizada</vt:lpstr>
      <vt:lpstr>A. Una individualización asocial</vt:lpstr>
      <vt:lpstr>La ausencia de la sociedad: la vida social se entiende sólo a través de sus contextos inmediatos y personales.</vt:lpstr>
      <vt:lpstr>La debilidad del sentido de lo colectivo</vt:lpstr>
      <vt:lpstr>Es difícil pensar que es lo Chileno.  </vt:lpstr>
      <vt:lpstr>¿Cómo piensan los Chilenos a Chile?</vt:lpstr>
      <vt:lpstr>B. Una creciente satisfacción personal y una creciente insatisfacción con el país</vt:lpstr>
      <vt:lpstr>Desde una situación de insatisfacción con la propia vida</vt:lpstr>
      <vt:lpstr>Una tendencia central: La satisfacción con la propia vida aumenta y disminuye la satisfacción con las instituciones</vt:lpstr>
      <vt:lpstr>El resultado: Una alta evaluación de su propia vida pero una peor percepción del colectivo</vt:lpstr>
      <vt:lpstr>Esta diferencia se muestra también en la percepción de los avances:  No es claro que se piense que Chile avance…</vt:lpstr>
      <vt:lpstr>… pero sí es claro que uno mismo y su familia han avanzado</vt:lpstr>
      <vt:lpstr>C. La situación actual como una coyuntura de politización</vt:lpstr>
      <vt:lpstr>¿Qué es la politización?</vt:lpstr>
      <vt:lpstr>¿Qué es la politización?</vt:lpstr>
      <vt:lpstr>Una ciudadanía que progresivamente se empodera</vt:lpstr>
      <vt:lpstr>Una ciudadanía que se involucra en lo político, precisamente porque rechaza la política</vt:lpstr>
      <vt:lpstr>Diversos Modos de involucramiento</vt:lpstr>
      <vt:lpstr>Características de los MIP</vt:lpstr>
      <vt:lpstr>… desigualmente distribuidas</vt:lpstr>
      <vt:lpstr>¿Qué incide en las prácticas de involucramiento con lo político?</vt:lpstr>
      <vt:lpstr>Para comprender la politización: No es necesario estar molesto con el país para desear cambios</vt:lpstr>
      <vt:lpstr>Esta politización es altamente compleja</vt:lpstr>
      <vt:lpstr>Lo que implica la politización. Del bloqueo de los sueños (2000) a la porfía de la esperanza (2014)</vt:lpstr>
      <vt:lpstr>La pregunta por la posibilidad de los cambios: entre el escepticismo y la apertura</vt:lpstr>
      <vt:lpstr>D. Una élite distante de su sociedad</vt:lpstr>
      <vt:lpstr>Diapositiva 32</vt:lpstr>
      <vt:lpstr>Diapositiva 33</vt:lpstr>
      <vt:lpstr>Diapositiva 34</vt:lpstr>
      <vt:lpstr>Diapositiva 35</vt:lpstr>
      <vt:lpstr>Diapositiva 36</vt:lpstr>
      <vt:lpstr>Diapositiva 37</vt:lpstr>
      <vt:lpstr>E. Hacia la pregunta por el futuro</vt:lpstr>
      <vt:lpstr>Desde un país en el cual la dirección del futuro no era clara</vt:lpstr>
      <vt:lpstr>… y el cambio no era algo controlable</vt:lpstr>
      <vt:lpstr>… y los relatos de futuro no hacen sentido</vt:lpstr>
      <vt:lpstr> ¿Qué futuro queremos? ¿Quiénes toman las decisiones sobre ese futuro?</vt:lpstr>
      <vt:lpstr>La representación como problema</vt:lpstr>
      <vt:lpstr>En Conclusión</vt:lpstr>
      <vt:lpstr>En conclusión</vt:lpstr>
      <vt:lpstr>Diapositiva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Codelco</dc:title>
  <dc:creator>Juan Ignacio Jiménez A</dc:creator>
  <cp:lastModifiedBy>Oscar Orellana</cp:lastModifiedBy>
  <cp:revision>231</cp:revision>
  <cp:lastPrinted>2016-08-26T23:28:00Z</cp:lastPrinted>
  <dcterms:created xsi:type="dcterms:W3CDTF">2015-01-16T13:36:26Z</dcterms:created>
  <dcterms:modified xsi:type="dcterms:W3CDTF">2016-12-01T09:53:50Z</dcterms:modified>
</cp:coreProperties>
</file>